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1"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4660"/>
  </p:normalViewPr>
  <p:slideViewPr>
    <p:cSldViewPr snapToGrid="0">
      <p:cViewPr>
        <p:scale>
          <a:sx n="67" d="100"/>
          <a:sy n="67" d="100"/>
        </p:scale>
        <p:origin x="55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Friday, September 25,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3834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Friday, September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2768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Friday, September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535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Friday, September 25, 2020</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60412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Friday, September 25,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58800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Friday, September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69837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Friday, September 25,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09336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Friday, September 25,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1378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Friday, September 25,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24613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Friday, September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37393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Friday, September 25,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25945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Friday, September 25, 2020</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4155264895"/>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53" r:id="rId6"/>
    <p:sldLayoutId id="2147483749" r:id="rId7"/>
    <p:sldLayoutId id="2147483750" r:id="rId8"/>
    <p:sldLayoutId id="2147483751" r:id="rId9"/>
    <p:sldLayoutId id="2147483752" r:id="rId10"/>
    <p:sldLayoutId id="2147483754"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pen-electronics.org/guest_projects/1wamp-open-hardware-1-watt-guitar-amplifier/"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electronics.stackexchange.com/questions/364578/schematic-symbol-help-possible-antiquated-jfet-symbol-conversion"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odayscircuits.blogspot.com/2011/06/fet-biasing.html"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hyperlink" Target="https://andiyusufmasalan.blogspot.com/2014/02/field-effect-transistor-fet.html" TargetMode="External"/><Relationship Id="rId5" Type="http://schemas.openxmlformats.org/officeDocument/2006/relationships/image" Target="../media/image13.gif"/><Relationship Id="rId4" Type="http://schemas.openxmlformats.org/officeDocument/2006/relationships/hyperlink" Target="https://creativecommons.org/licenses/by-sa/3.0/"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electronics.stackexchange.com/questions/72376/is-it-possible-to-design-an-amplifier-with-a-given-gain-from-a-random-discrete-j" TargetMode="External"/><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ezzonics.blogspot.com/2017/07/korg-nutube-6p1-vs-12au7-tube-hybrid_86.html"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creativecommons.org/licenses/by-nc/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335243F2-87BD-4C47-8358-ACFE608D3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65B33439-EC96-4835-9DF2-CFA3336E0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35CB4A-37BD-4978-8864-12819203D6FB}"/>
              </a:ext>
            </a:extLst>
          </p:cNvPr>
          <p:cNvSpPr>
            <a:spLocks noGrp="1"/>
          </p:cNvSpPr>
          <p:nvPr>
            <p:ph type="ctrTitle"/>
          </p:nvPr>
        </p:nvSpPr>
        <p:spPr>
          <a:xfrm>
            <a:off x="720000" y="1554630"/>
            <a:ext cx="5015638" cy="1969770"/>
          </a:xfrm>
        </p:spPr>
        <p:txBody>
          <a:bodyPr>
            <a:normAutofit/>
          </a:bodyPr>
          <a:lstStyle/>
          <a:p>
            <a:pPr>
              <a:lnSpc>
                <a:spcPct val="90000"/>
              </a:lnSpc>
            </a:pPr>
            <a:r>
              <a:rPr lang="en-IN" sz="4300"/>
              <a:t>JFET</a:t>
            </a:r>
          </a:p>
          <a:p>
            <a:pPr>
              <a:lnSpc>
                <a:spcPct val="90000"/>
              </a:lnSpc>
            </a:pPr>
            <a:r>
              <a:rPr lang="en-IN" sz="4300"/>
              <a:t>AS AN AMPLIFIER</a:t>
            </a:r>
          </a:p>
        </p:txBody>
      </p:sp>
      <p:grpSp>
        <p:nvGrpSpPr>
          <p:cNvPr id="44" name="Group 43">
            <a:extLst>
              <a:ext uri="{FF2B5EF4-FFF2-40B4-BE49-F238E27FC236}">
                <a16:creationId xmlns:a16="http://schemas.microsoft.com/office/drawing/2014/main" id="{F2FD01A0-E6FF-41CD-AEBD-279232B90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5602" y="317452"/>
            <a:ext cx="2088038" cy="719230"/>
            <a:chOff x="4532666" y="505937"/>
            <a:chExt cx="2981730" cy="1027064"/>
          </a:xfrm>
        </p:grpSpPr>
        <p:sp>
          <p:nvSpPr>
            <p:cNvPr id="45" name="Freeform 78">
              <a:extLst>
                <a:ext uri="{FF2B5EF4-FFF2-40B4-BE49-F238E27FC236}">
                  <a16:creationId xmlns:a16="http://schemas.microsoft.com/office/drawing/2014/main" id="{811C6308-5554-4129-8881-A95AF512C5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6" name="Freeform 79">
              <a:extLst>
                <a:ext uri="{FF2B5EF4-FFF2-40B4-BE49-F238E27FC236}">
                  <a16:creationId xmlns:a16="http://schemas.microsoft.com/office/drawing/2014/main" id="{C28F3A03-B53B-433E-8DF7-6B13336D0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47" name="Freeform 85">
              <a:extLst>
                <a:ext uri="{FF2B5EF4-FFF2-40B4-BE49-F238E27FC236}">
                  <a16:creationId xmlns:a16="http://schemas.microsoft.com/office/drawing/2014/main" id="{E990BBBC-E616-4D0E-9917-A6CA72AAEA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49" name="Group 48">
            <a:extLst>
              <a:ext uri="{FF2B5EF4-FFF2-40B4-BE49-F238E27FC236}">
                <a16:creationId xmlns:a16="http://schemas.microsoft.com/office/drawing/2014/main" id="{3C9AA14C-80A4-427C-A911-28CD20C56E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17356" y="5503147"/>
            <a:ext cx="2117174" cy="588806"/>
            <a:chOff x="4549904" y="5078157"/>
            <a:chExt cx="3023338" cy="840818"/>
          </a:xfrm>
        </p:grpSpPr>
        <p:sp>
          <p:nvSpPr>
            <p:cNvPr id="50" name="Freeform 80">
              <a:extLst>
                <a:ext uri="{FF2B5EF4-FFF2-40B4-BE49-F238E27FC236}">
                  <a16:creationId xmlns:a16="http://schemas.microsoft.com/office/drawing/2014/main" id="{EF32CDAF-4619-4949-9516-1E042181E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1" name="Freeform 84">
              <a:extLst>
                <a:ext uri="{FF2B5EF4-FFF2-40B4-BE49-F238E27FC236}">
                  <a16:creationId xmlns:a16="http://schemas.microsoft.com/office/drawing/2014/main" id="{270C485D-6BA8-4BF7-B72C-2B14A43A6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52" name="Freeform 87">
              <a:extLst>
                <a:ext uri="{FF2B5EF4-FFF2-40B4-BE49-F238E27FC236}">
                  <a16:creationId xmlns:a16="http://schemas.microsoft.com/office/drawing/2014/main" id="{79239B91-4327-43B3-AED5-CB9EC1653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pic>
        <p:nvPicPr>
          <p:cNvPr id="7" name="Picture 6">
            <a:extLst>
              <a:ext uri="{FF2B5EF4-FFF2-40B4-BE49-F238E27FC236}">
                <a16:creationId xmlns:a16="http://schemas.microsoft.com/office/drawing/2014/main" id="{56666B94-53D7-46AB-9944-694C55DBE185}"/>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35" r="13728" b="-1"/>
          <a:stretch/>
        </p:blipFill>
        <p:spPr>
          <a:xfrm>
            <a:off x="6444525" y="1440970"/>
            <a:ext cx="5014800" cy="3967398"/>
          </a:xfrm>
          <a:custGeom>
            <a:avLst/>
            <a:gdLst/>
            <a:ahLst/>
            <a:cxnLst/>
            <a:rect l="l" t="t" r="r" b="b"/>
            <a:pathLst>
              <a:path w="5014800" h="5409338">
                <a:moveTo>
                  <a:pt x="0" y="0"/>
                </a:moveTo>
                <a:lnTo>
                  <a:pt x="5014800" y="0"/>
                </a:lnTo>
                <a:lnTo>
                  <a:pt x="5014800" y="5409338"/>
                </a:lnTo>
                <a:lnTo>
                  <a:pt x="0" y="5409338"/>
                </a:lnTo>
                <a:close/>
              </a:path>
            </a:pathLst>
          </a:custGeom>
        </p:spPr>
      </p:pic>
    </p:spTree>
    <p:extLst>
      <p:ext uri="{BB962C8B-B14F-4D97-AF65-F5344CB8AC3E}">
        <p14:creationId xmlns:p14="http://schemas.microsoft.com/office/powerpoint/2010/main" val="48605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AB165F-093E-4D38-9B80-7FA7F12B4957}"/>
              </a:ext>
            </a:extLst>
          </p:cNvPr>
          <p:cNvSpPr>
            <a:spLocks noGrp="1"/>
          </p:cNvSpPr>
          <p:nvPr>
            <p:ph idx="1"/>
          </p:nvPr>
        </p:nvSpPr>
        <p:spPr>
          <a:xfrm>
            <a:off x="586649" y="1065225"/>
            <a:ext cx="10728325" cy="3227375"/>
          </a:xfrm>
        </p:spPr>
        <p:txBody>
          <a:bodyPr/>
          <a:lstStyle/>
          <a:p>
            <a:pPr marL="0" indent="0" algn="l">
              <a:buNone/>
            </a:pPr>
            <a:endParaRPr lang="en-US" b="0" i="0" dirty="0">
              <a:solidFill>
                <a:schemeClr val="tx1">
                  <a:lumMod val="85000"/>
                </a:schemeClr>
              </a:solidFill>
              <a:effectLst/>
              <a:latin typeface="Verdana" panose="020B0604030504040204" pitchFamily="34" charset="0"/>
            </a:endParaRPr>
          </a:p>
          <a:p>
            <a:pPr algn="l">
              <a:buFont typeface="+mj-lt"/>
              <a:buAutoNum type="arabicPeriod"/>
            </a:pPr>
            <a:r>
              <a:rPr lang="en-US" b="1" i="0" dirty="0">
                <a:solidFill>
                  <a:schemeClr val="tx1">
                    <a:lumMod val="85000"/>
                  </a:schemeClr>
                </a:solidFill>
                <a:effectLst/>
                <a:latin typeface="Arial" panose="020B0604020202020204" pitchFamily="34" charset="0"/>
              </a:rPr>
              <a:t>AC Drain Resistance:</a:t>
            </a:r>
            <a:r>
              <a:rPr lang="en-US" b="0" i="0" dirty="0">
                <a:solidFill>
                  <a:schemeClr val="tx1">
                    <a:lumMod val="85000"/>
                  </a:schemeClr>
                </a:solidFill>
                <a:effectLst/>
                <a:latin typeface="Arial" panose="020B0604020202020204" pitchFamily="34" charset="0"/>
              </a:rPr>
              <a:t> The ratio of change in voltage across the drain-source terminal and the change in drain current is termed as AC drain resistance. But the ratio should be considered at a point when the gate-source voltage is kept constant. Its value is in range of 10 </a:t>
            </a:r>
            <a:r>
              <a:rPr lang="en-US" b="0" i="0" dirty="0" err="1">
                <a:solidFill>
                  <a:schemeClr val="tx1">
                    <a:lumMod val="85000"/>
                  </a:schemeClr>
                </a:solidFill>
                <a:effectLst/>
                <a:latin typeface="Arial" panose="020B0604020202020204" pitchFamily="34" charset="0"/>
              </a:rPr>
              <a:t>kΩ</a:t>
            </a:r>
            <a:r>
              <a:rPr lang="en-US" b="0" i="0" dirty="0">
                <a:solidFill>
                  <a:schemeClr val="tx1">
                    <a:lumMod val="85000"/>
                  </a:schemeClr>
                </a:solidFill>
                <a:effectLst/>
                <a:latin typeface="Arial" panose="020B0604020202020204" pitchFamily="34" charset="0"/>
              </a:rPr>
              <a:t> to 1 MΩ. It is also referred as</a:t>
            </a:r>
            <a:r>
              <a:rPr lang="en-US" b="1" i="0" dirty="0">
                <a:solidFill>
                  <a:schemeClr val="tx1">
                    <a:lumMod val="85000"/>
                  </a:schemeClr>
                </a:solidFill>
                <a:effectLst/>
                <a:latin typeface="Arial" panose="020B0604020202020204" pitchFamily="34" charset="0"/>
              </a:rPr>
              <a:t> dynamic resistance (</a:t>
            </a:r>
            <a:r>
              <a:rPr lang="en-US" b="1" i="0" dirty="0" err="1">
                <a:solidFill>
                  <a:schemeClr val="tx1">
                    <a:lumMod val="85000"/>
                  </a:schemeClr>
                </a:solidFill>
                <a:effectLst/>
                <a:latin typeface="Arial" panose="020B0604020202020204" pitchFamily="34" charset="0"/>
              </a:rPr>
              <a:t>r</a:t>
            </a:r>
            <a:r>
              <a:rPr lang="en-US" b="1" i="0" baseline="-25000" dirty="0" err="1">
                <a:solidFill>
                  <a:schemeClr val="tx1">
                    <a:lumMod val="85000"/>
                  </a:schemeClr>
                </a:solidFill>
                <a:effectLst/>
                <a:latin typeface="Arial" panose="020B0604020202020204" pitchFamily="34" charset="0"/>
              </a:rPr>
              <a:t>d</a:t>
            </a:r>
            <a:r>
              <a:rPr lang="en-US" b="1" i="0" dirty="0">
                <a:solidFill>
                  <a:schemeClr val="tx1">
                    <a:lumMod val="85000"/>
                  </a:schemeClr>
                </a:solidFill>
                <a:effectLst/>
                <a:latin typeface="Arial" panose="020B0604020202020204" pitchFamily="34" charset="0"/>
              </a:rPr>
              <a:t>),</a:t>
            </a:r>
            <a:r>
              <a:rPr lang="en-US" b="0" i="0" dirty="0">
                <a:solidFill>
                  <a:schemeClr val="tx1">
                    <a:lumMod val="85000"/>
                  </a:schemeClr>
                </a:solidFill>
                <a:effectLst/>
                <a:latin typeface="Arial" panose="020B0604020202020204" pitchFamily="34" charset="0"/>
              </a:rPr>
              <a:t> it should not be confused with the resistance of channel (R</a:t>
            </a:r>
            <a:r>
              <a:rPr lang="en-US" b="0" i="0" baseline="-25000" dirty="0">
                <a:solidFill>
                  <a:schemeClr val="tx1">
                    <a:lumMod val="85000"/>
                  </a:schemeClr>
                </a:solidFill>
                <a:effectLst/>
                <a:latin typeface="Arial" panose="020B0604020202020204" pitchFamily="34" charset="0"/>
              </a:rPr>
              <a:t>DS</a:t>
            </a:r>
            <a:r>
              <a:rPr lang="en-US" b="0" i="0" dirty="0">
                <a:solidFill>
                  <a:schemeClr val="tx1">
                    <a:lumMod val="85000"/>
                  </a:schemeClr>
                </a:solidFill>
                <a:effectLst/>
                <a:latin typeface="Arial" panose="020B0604020202020204" pitchFamily="34" charset="0"/>
              </a:rPr>
              <a:t>), </a:t>
            </a:r>
            <a:r>
              <a:rPr lang="en-US" b="0" i="0" dirty="0" err="1">
                <a:solidFill>
                  <a:schemeClr val="tx1">
                    <a:lumMod val="85000"/>
                  </a:schemeClr>
                </a:solidFill>
                <a:effectLst/>
                <a:latin typeface="Arial" panose="020B0604020202020204" pitchFamily="34" charset="0"/>
              </a:rPr>
              <a:t>R</a:t>
            </a:r>
            <a:r>
              <a:rPr lang="en-US" b="0" i="0" baseline="-25000" dirty="0" err="1">
                <a:solidFill>
                  <a:schemeClr val="tx1">
                    <a:lumMod val="85000"/>
                  </a:schemeClr>
                </a:solidFill>
                <a:effectLst/>
                <a:latin typeface="Arial" panose="020B0604020202020204" pitchFamily="34" charset="0"/>
              </a:rPr>
              <a:t>ds</a:t>
            </a:r>
            <a:r>
              <a:rPr lang="en-US" b="0" i="0" baseline="-25000" dirty="0">
                <a:solidFill>
                  <a:schemeClr val="tx1">
                    <a:lumMod val="85000"/>
                  </a:schemeClr>
                </a:solidFill>
                <a:effectLst/>
                <a:latin typeface="Arial" panose="020B0604020202020204" pitchFamily="34" charset="0"/>
              </a:rPr>
              <a:t> </a:t>
            </a:r>
            <a:r>
              <a:rPr lang="en-US" b="0" i="0" dirty="0">
                <a:solidFill>
                  <a:schemeClr val="tx1">
                    <a:lumMod val="85000"/>
                  </a:schemeClr>
                </a:solidFill>
                <a:effectLst/>
                <a:latin typeface="Arial" panose="020B0604020202020204" pitchFamily="34" charset="0"/>
              </a:rPr>
              <a:t>is purely DC while </a:t>
            </a:r>
            <a:r>
              <a:rPr lang="en-US" b="0" i="0" dirty="0" err="1">
                <a:solidFill>
                  <a:schemeClr val="tx1">
                    <a:lumMod val="85000"/>
                  </a:schemeClr>
                </a:solidFill>
                <a:effectLst/>
                <a:latin typeface="Arial" panose="020B0604020202020204" pitchFamily="34" charset="0"/>
              </a:rPr>
              <a:t>r</a:t>
            </a:r>
            <a:r>
              <a:rPr lang="en-US" b="0" i="0" baseline="-25000" dirty="0" err="1">
                <a:solidFill>
                  <a:schemeClr val="tx1">
                    <a:lumMod val="85000"/>
                  </a:schemeClr>
                </a:solidFill>
                <a:effectLst/>
                <a:latin typeface="Arial" panose="020B0604020202020204" pitchFamily="34" charset="0"/>
              </a:rPr>
              <a:t>d</a:t>
            </a:r>
            <a:r>
              <a:rPr lang="en-US" b="0" i="0" baseline="-25000" dirty="0">
                <a:solidFill>
                  <a:schemeClr val="tx1">
                    <a:lumMod val="85000"/>
                  </a:schemeClr>
                </a:solidFill>
                <a:effectLst/>
                <a:latin typeface="Arial" panose="020B0604020202020204" pitchFamily="34" charset="0"/>
              </a:rPr>
              <a:t> </a:t>
            </a:r>
            <a:r>
              <a:rPr lang="en-US" b="0" i="0" dirty="0">
                <a:solidFill>
                  <a:schemeClr val="tx1">
                    <a:lumMod val="85000"/>
                  </a:schemeClr>
                </a:solidFill>
                <a:effectLst/>
                <a:latin typeface="Arial" panose="020B0604020202020204" pitchFamily="34" charset="0"/>
              </a:rPr>
              <a:t> is not.</a:t>
            </a:r>
          </a:p>
        </p:txBody>
      </p:sp>
      <p:pic>
        <p:nvPicPr>
          <p:cNvPr id="4" name="Picture 2" descr="eq 1">
            <a:extLst>
              <a:ext uri="{FF2B5EF4-FFF2-40B4-BE49-F238E27FC236}">
                <a16:creationId xmlns:a16="http://schemas.microsoft.com/office/drawing/2014/main" id="{B12AFFEA-40EC-4E6F-B69C-D3CE88703D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3637" y="3429000"/>
            <a:ext cx="8134350" cy="33147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4956272-098C-4EE9-BDF4-1CA1F5607060}"/>
              </a:ext>
            </a:extLst>
          </p:cNvPr>
          <p:cNvSpPr txBox="1"/>
          <p:nvPr/>
        </p:nvSpPr>
        <p:spPr>
          <a:xfrm>
            <a:off x="1990725" y="323562"/>
            <a:ext cx="7629846" cy="584775"/>
          </a:xfrm>
          <a:prstGeom prst="rect">
            <a:avLst/>
          </a:prstGeom>
          <a:noFill/>
        </p:spPr>
        <p:txBody>
          <a:bodyPr wrap="none" rtlCol="0">
            <a:spAutoFit/>
          </a:bodyPr>
          <a:lstStyle/>
          <a:p>
            <a:r>
              <a:rPr lang="en-IN" sz="3200" dirty="0"/>
              <a:t>PERFORMANCE PARAMETERS OF JFET</a:t>
            </a:r>
          </a:p>
        </p:txBody>
      </p:sp>
      <p:sp>
        <p:nvSpPr>
          <p:cNvPr id="5" name="TextBox 4">
            <a:extLst>
              <a:ext uri="{FF2B5EF4-FFF2-40B4-BE49-F238E27FC236}">
                <a16:creationId xmlns:a16="http://schemas.microsoft.com/office/drawing/2014/main" id="{45551D56-FFF8-4FB3-85C8-01A1AD14C826}"/>
              </a:ext>
            </a:extLst>
          </p:cNvPr>
          <p:cNvSpPr txBox="1"/>
          <p:nvPr/>
        </p:nvSpPr>
        <p:spPr>
          <a:xfrm flipH="1">
            <a:off x="3417569" y="908337"/>
            <a:ext cx="5652137" cy="584775"/>
          </a:xfrm>
          <a:prstGeom prst="rect">
            <a:avLst/>
          </a:prstGeom>
          <a:noFill/>
        </p:spPr>
        <p:txBody>
          <a:bodyPr wrap="square" rtlCol="0">
            <a:spAutoFit/>
          </a:bodyPr>
          <a:lstStyle/>
          <a:p>
            <a:r>
              <a:rPr lang="en-IN" sz="3200" dirty="0"/>
              <a:t>AC DRAIN RESISTANCE</a:t>
            </a:r>
          </a:p>
        </p:txBody>
      </p:sp>
    </p:spTree>
    <p:extLst>
      <p:ext uri="{BB962C8B-B14F-4D97-AF65-F5344CB8AC3E}">
        <p14:creationId xmlns:p14="http://schemas.microsoft.com/office/powerpoint/2010/main" val="264388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5B3254-C9DF-4316-84BD-12286490E70B}"/>
              </a:ext>
            </a:extLst>
          </p:cNvPr>
          <p:cNvSpPr>
            <a:spLocks noGrp="1"/>
          </p:cNvSpPr>
          <p:nvPr>
            <p:ph idx="1"/>
          </p:nvPr>
        </p:nvSpPr>
        <p:spPr>
          <a:xfrm>
            <a:off x="731837" y="1281913"/>
            <a:ext cx="10728325" cy="3227375"/>
          </a:xfrm>
        </p:spPr>
        <p:txBody>
          <a:bodyPr/>
          <a:lstStyle/>
          <a:p>
            <a:pPr algn="l">
              <a:buFont typeface="+mj-lt"/>
              <a:buAutoNum type="arabicPeriod" startAt="2"/>
            </a:pPr>
            <a:r>
              <a:rPr lang="en-US" b="1" i="0" dirty="0">
                <a:solidFill>
                  <a:schemeClr val="tx1">
                    <a:lumMod val="65000"/>
                  </a:schemeClr>
                </a:solidFill>
                <a:effectLst/>
                <a:latin typeface="Arial" panose="020B0604020202020204" pitchFamily="34" charset="0"/>
              </a:rPr>
              <a:t>DC Drain Resistance:</a:t>
            </a:r>
            <a:r>
              <a:rPr lang="en-US" b="0" i="0" dirty="0">
                <a:solidFill>
                  <a:schemeClr val="tx1">
                    <a:lumMod val="65000"/>
                  </a:schemeClr>
                </a:solidFill>
                <a:effectLst/>
                <a:latin typeface="Arial" panose="020B0604020202020204" pitchFamily="34" charset="0"/>
              </a:rPr>
              <a:t> R</a:t>
            </a:r>
            <a:r>
              <a:rPr lang="en-US" b="0" i="0" baseline="-25000" dirty="0">
                <a:solidFill>
                  <a:schemeClr val="tx1">
                    <a:lumMod val="65000"/>
                  </a:schemeClr>
                </a:solidFill>
                <a:effectLst/>
                <a:latin typeface="Arial" panose="020B0604020202020204" pitchFamily="34" charset="0"/>
              </a:rPr>
              <a:t>DS </a:t>
            </a:r>
            <a:r>
              <a:rPr lang="en-US" b="0" i="0" dirty="0">
                <a:solidFill>
                  <a:schemeClr val="tx1">
                    <a:lumMod val="65000"/>
                  </a:schemeClr>
                </a:solidFill>
                <a:effectLst/>
                <a:latin typeface="Arial" panose="020B0604020202020204" pitchFamily="34" charset="0"/>
              </a:rPr>
              <a:t>is a symbol used for DC drain resistance. It is the ratio between the change in drain-source voltage and the change in drain current. The value of DC drain resistance is static. Thus it is also termed as </a:t>
            </a:r>
            <a:r>
              <a:rPr lang="en-US" b="1" i="0" dirty="0">
                <a:solidFill>
                  <a:schemeClr val="tx1">
                    <a:lumMod val="65000"/>
                  </a:schemeClr>
                </a:solidFill>
                <a:effectLst/>
                <a:latin typeface="Arial" panose="020B0604020202020204" pitchFamily="34" charset="0"/>
              </a:rPr>
              <a:t>static or ohmic resistance.</a:t>
            </a:r>
            <a:endParaRPr lang="en-US" b="0" i="0" dirty="0">
              <a:solidFill>
                <a:schemeClr val="tx1">
                  <a:lumMod val="65000"/>
                </a:schemeClr>
              </a:solidFill>
              <a:effectLst/>
              <a:latin typeface="Arial" panose="020B0604020202020204" pitchFamily="34" charset="0"/>
            </a:endParaRPr>
          </a:p>
        </p:txBody>
      </p:sp>
      <p:pic>
        <p:nvPicPr>
          <p:cNvPr id="4" name="Picture 2" descr="eq 5">
            <a:extLst>
              <a:ext uri="{FF2B5EF4-FFF2-40B4-BE49-F238E27FC236}">
                <a16:creationId xmlns:a16="http://schemas.microsoft.com/office/drawing/2014/main" id="{D69730F2-5FDA-4FE6-AF8A-65ACA18D8B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4049" y="2895601"/>
            <a:ext cx="8829675" cy="38290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D92C98E-3515-42A2-A181-4C9309501D0B}"/>
              </a:ext>
            </a:extLst>
          </p:cNvPr>
          <p:cNvSpPr txBox="1"/>
          <p:nvPr/>
        </p:nvSpPr>
        <p:spPr>
          <a:xfrm flipH="1">
            <a:off x="3179444" y="438150"/>
            <a:ext cx="6690905" cy="646331"/>
          </a:xfrm>
          <a:prstGeom prst="rect">
            <a:avLst/>
          </a:prstGeom>
          <a:noFill/>
        </p:spPr>
        <p:txBody>
          <a:bodyPr wrap="square" rtlCol="0">
            <a:spAutoFit/>
          </a:bodyPr>
          <a:lstStyle/>
          <a:p>
            <a:r>
              <a:rPr lang="en-IN" sz="3600" dirty="0"/>
              <a:t>DC  DRAIN RESISTANCE</a:t>
            </a:r>
          </a:p>
        </p:txBody>
      </p:sp>
    </p:spTree>
    <p:extLst>
      <p:ext uri="{BB962C8B-B14F-4D97-AF65-F5344CB8AC3E}">
        <p14:creationId xmlns:p14="http://schemas.microsoft.com/office/powerpoint/2010/main" val="457920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547C5-3F17-4D2C-8844-797DDF94E046}"/>
              </a:ext>
            </a:extLst>
          </p:cNvPr>
          <p:cNvSpPr>
            <a:spLocks noGrp="1"/>
          </p:cNvSpPr>
          <p:nvPr>
            <p:ph type="title"/>
          </p:nvPr>
        </p:nvSpPr>
        <p:spPr>
          <a:xfrm>
            <a:off x="3406050" y="476325"/>
            <a:ext cx="10728322" cy="1477328"/>
          </a:xfrm>
        </p:spPr>
        <p:txBody>
          <a:bodyPr/>
          <a:lstStyle/>
          <a:p>
            <a:r>
              <a:rPr lang="en-IN" dirty="0"/>
              <a:t>TRANSCONDUCTANCE</a:t>
            </a:r>
          </a:p>
        </p:txBody>
      </p:sp>
      <p:sp>
        <p:nvSpPr>
          <p:cNvPr id="3" name="Content Placeholder 2">
            <a:extLst>
              <a:ext uri="{FF2B5EF4-FFF2-40B4-BE49-F238E27FC236}">
                <a16:creationId xmlns:a16="http://schemas.microsoft.com/office/drawing/2014/main" id="{508BF1FE-A965-41D7-981E-2B977A298A4C}"/>
              </a:ext>
            </a:extLst>
          </p:cNvPr>
          <p:cNvSpPr>
            <a:spLocks noGrp="1"/>
          </p:cNvSpPr>
          <p:nvPr>
            <p:ph idx="1"/>
          </p:nvPr>
        </p:nvSpPr>
        <p:spPr>
          <a:xfrm>
            <a:off x="634275" y="1346237"/>
            <a:ext cx="10728325" cy="3227375"/>
          </a:xfrm>
        </p:spPr>
        <p:txBody>
          <a:bodyPr/>
          <a:lstStyle/>
          <a:p>
            <a:pPr algn="l">
              <a:buFont typeface="+mj-lt"/>
              <a:buAutoNum type="arabicPeriod" startAt="3"/>
            </a:pPr>
            <a:r>
              <a:rPr lang="en-US" b="1" i="0" dirty="0">
                <a:solidFill>
                  <a:schemeClr val="tx1">
                    <a:lumMod val="95000"/>
                  </a:schemeClr>
                </a:solidFill>
                <a:effectLst/>
                <a:latin typeface="Arial" panose="020B0604020202020204" pitchFamily="34" charset="0"/>
              </a:rPr>
              <a:t>Transconductance:</a:t>
            </a:r>
            <a:r>
              <a:rPr lang="en-US" b="0" i="0" dirty="0">
                <a:solidFill>
                  <a:schemeClr val="tx1">
                    <a:lumMod val="95000"/>
                  </a:schemeClr>
                </a:solidFill>
                <a:effectLst/>
                <a:latin typeface="Arial" panose="020B0604020202020204" pitchFamily="34" charset="0"/>
              </a:rPr>
              <a:t> It is the ratio between the change in drain current and the change in gate-source voltage but at constant drain-source voltage. It is represented by gm.</a:t>
            </a:r>
          </a:p>
        </p:txBody>
      </p:sp>
      <p:pic>
        <p:nvPicPr>
          <p:cNvPr id="4" name="Picture 2" descr="eq 2">
            <a:extLst>
              <a:ext uri="{FF2B5EF4-FFF2-40B4-BE49-F238E27FC236}">
                <a16:creationId xmlns:a16="http://schemas.microsoft.com/office/drawing/2014/main" id="{091DE53C-CF86-4F77-837C-DCD2A783BE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183327"/>
            <a:ext cx="8705850" cy="4332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9315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3CBF4-B1A3-42C8-9DED-1291DA2EE5BA}"/>
              </a:ext>
            </a:extLst>
          </p:cNvPr>
          <p:cNvSpPr>
            <a:spLocks noGrp="1"/>
          </p:cNvSpPr>
          <p:nvPr>
            <p:ph type="title"/>
          </p:nvPr>
        </p:nvSpPr>
        <p:spPr>
          <a:xfrm>
            <a:off x="2253525" y="400050"/>
            <a:ext cx="10728322" cy="1477328"/>
          </a:xfrm>
        </p:spPr>
        <p:txBody>
          <a:bodyPr/>
          <a:lstStyle/>
          <a:p>
            <a:r>
              <a:rPr lang="en-IN" dirty="0"/>
              <a:t>                AMPLIFICATION FACTOR</a:t>
            </a:r>
          </a:p>
        </p:txBody>
      </p:sp>
      <p:sp>
        <p:nvSpPr>
          <p:cNvPr id="3" name="Content Placeholder 2">
            <a:extLst>
              <a:ext uri="{FF2B5EF4-FFF2-40B4-BE49-F238E27FC236}">
                <a16:creationId xmlns:a16="http://schemas.microsoft.com/office/drawing/2014/main" id="{23BC5325-C09F-48B5-AA9E-E023651264C4}"/>
              </a:ext>
            </a:extLst>
          </p:cNvPr>
          <p:cNvSpPr>
            <a:spLocks noGrp="1"/>
          </p:cNvSpPr>
          <p:nvPr>
            <p:ph idx="1"/>
          </p:nvPr>
        </p:nvSpPr>
        <p:spPr>
          <a:xfrm>
            <a:off x="834300" y="1258900"/>
            <a:ext cx="10728325" cy="3227375"/>
          </a:xfrm>
        </p:spPr>
        <p:txBody>
          <a:bodyPr/>
          <a:lstStyle/>
          <a:p>
            <a:pPr algn="l">
              <a:buFont typeface="+mj-lt"/>
              <a:buAutoNum type="arabicPeriod" startAt="4"/>
            </a:pPr>
            <a:r>
              <a:rPr lang="en-US" b="1" i="0" dirty="0">
                <a:solidFill>
                  <a:schemeClr val="tx1">
                    <a:lumMod val="85000"/>
                  </a:schemeClr>
                </a:solidFill>
                <a:effectLst/>
                <a:latin typeface="Arial" panose="020B0604020202020204" pitchFamily="34" charset="0"/>
              </a:rPr>
              <a:t>Amplification factor:</a:t>
            </a:r>
            <a:r>
              <a:rPr lang="en-US" b="0" i="0" dirty="0">
                <a:solidFill>
                  <a:schemeClr val="tx1">
                    <a:lumMod val="85000"/>
                  </a:schemeClr>
                </a:solidFill>
                <a:effectLst/>
                <a:latin typeface="Arial" panose="020B0604020202020204" pitchFamily="34" charset="0"/>
              </a:rPr>
              <a:t> The amplification factor is obtained by determining the ratio between the change in drain-source voltage with respect to change in gate-source voltage but keeping the value of drain current constant.</a:t>
            </a:r>
          </a:p>
        </p:txBody>
      </p:sp>
      <p:pic>
        <p:nvPicPr>
          <p:cNvPr id="4" name="Picture 2" descr="eq 3">
            <a:extLst>
              <a:ext uri="{FF2B5EF4-FFF2-40B4-BE49-F238E27FC236}">
                <a16:creationId xmlns:a16="http://schemas.microsoft.com/office/drawing/2014/main" id="{DA995DCA-7B46-4995-B083-E1CC900CB6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8275" y="2443162"/>
            <a:ext cx="9315450" cy="4086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66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13FE1-3174-4393-AF6E-AC08194424F5}"/>
              </a:ext>
            </a:extLst>
          </p:cNvPr>
          <p:cNvSpPr>
            <a:spLocks noGrp="1"/>
          </p:cNvSpPr>
          <p:nvPr>
            <p:ph type="title"/>
          </p:nvPr>
        </p:nvSpPr>
        <p:spPr>
          <a:xfrm>
            <a:off x="-361950" y="619200"/>
            <a:ext cx="11629297" cy="1477328"/>
          </a:xfrm>
        </p:spPr>
        <p:txBody>
          <a:bodyPr/>
          <a:lstStyle/>
          <a:p>
            <a:r>
              <a:rPr lang="en-IN" dirty="0"/>
              <a:t>                     AC DRAIN RESISTANCE  X  TRANSCONDUCTANCE</a:t>
            </a:r>
          </a:p>
        </p:txBody>
      </p:sp>
      <p:sp>
        <p:nvSpPr>
          <p:cNvPr id="3" name="Content Placeholder 2">
            <a:extLst>
              <a:ext uri="{FF2B5EF4-FFF2-40B4-BE49-F238E27FC236}">
                <a16:creationId xmlns:a16="http://schemas.microsoft.com/office/drawing/2014/main" id="{D4F4EE12-E993-4A19-8867-BB150DF68AA1}"/>
              </a:ext>
            </a:extLst>
          </p:cNvPr>
          <p:cNvSpPr>
            <a:spLocks noGrp="1"/>
          </p:cNvSpPr>
          <p:nvPr>
            <p:ph idx="1"/>
          </p:nvPr>
        </p:nvSpPr>
        <p:spPr>
          <a:xfrm>
            <a:off x="1363699" y="1701571"/>
            <a:ext cx="11801160" cy="8049004"/>
          </a:xfrm>
        </p:spPr>
        <p:txBody>
          <a:bodyPr/>
          <a:lstStyle/>
          <a:p>
            <a:r>
              <a:rPr lang="en-US" b="0" i="0" dirty="0">
                <a:solidFill>
                  <a:schemeClr val="tx1">
                    <a:lumMod val="95000"/>
                  </a:schemeClr>
                </a:solidFill>
                <a:effectLst/>
                <a:latin typeface="Arial" panose="020B0604020202020204" pitchFamily="34" charset="0"/>
              </a:rPr>
              <a:t>It is represented by µ. The value of amplification factor can be high as 100</a:t>
            </a:r>
            <a:endParaRPr lang="en-IN" dirty="0">
              <a:solidFill>
                <a:schemeClr val="tx1">
                  <a:lumMod val="95000"/>
                </a:schemeClr>
              </a:solidFill>
            </a:endParaRPr>
          </a:p>
        </p:txBody>
      </p:sp>
      <p:pic>
        <p:nvPicPr>
          <p:cNvPr id="7170" name="Picture 2" descr="eq 4">
            <a:extLst>
              <a:ext uri="{FF2B5EF4-FFF2-40B4-BE49-F238E27FC236}">
                <a16:creationId xmlns:a16="http://schemas.microsoft.com/office/drawing/2014/main" id="{3981E225-B298-4401-B9A2-04D9E92A26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4687" y="2277503"/>
            <a:ext cx="5762626" cy="4370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005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18D8F-69A0-4A05-AE5F-14566AB49898}"/>
              </a:ext>
            </a:extLst>
          </p:cNvPr>
          <p:cNvSpPr>
            <a:spLocks noGrp="1"/>
          </p:cNvSpPr>
          <p:nvPr>
            <p:ph type="title"/>
          </p:nvPr>
        </p:nvSpPr>
        <p:spPr/>
        <p:txBody>
          <a:bodyPr/>
          <a:lstStyle/>
          <a:p>
            <a:r>
              <a:rPr lang="en-IN" dirty="0"/>
              <a:t>               SIGNIFICANCE OF AMPLIFICATION</a:t>
            </a:r>
          </a:p>
        </p:txBody>
      </p:sp>
      <p:sp>
        <p:nvSpPr>
          <p:cNvPr id="3" name="Content Placeholder 2">
            <a:extLst>
              <a:ext uri="{FF2B5EF4-FFF2-40B4-BE49-F238E27FC236}">
                <a16:creationId xmlns:a16="http://schemas.microsoft.com/office/drawing/2014/main" id="{7BF3D8D5-010C-4AEB-8454-76592E89B963}"/>
              </a:ext>
            </a:extLst>
          </p:cNvPr>
          <p:cNvSpPr>
            <a:spLocks noGrp="1"/>
          </p:cNvSpPr>
          <p:nvPr>
            <p:ph idx="1"/>
          </p:nvPr>
        </p:nvSpPr>
        <p:spPr/>
        <p:txBody>
          <a:bodyPr/>
          <a:lstStyle/>
          <a:p>
            <a:r>
              <a:rPr lang="en-US" b="0" i="0" dirty="0">
                <a:solidFill>
                  <a:schemeClr val="tx1">
                    <a:lumMod val="85000"/>
                  </a:schemeClr>
                </a:solidFill>
                <a:effectLst/>
                <a:latin typeface="Arial" panose="020B0604020202020204" pitchFamily="34" charset="0"/>
              </a:rPr>
              <a:t>The Significance of the amplification factor is that it helps to determine the control of gate to source voltage on the value of drain current in comparison to that of the drain to source voltage.</a:t>
            </a:r>
            <a:endParaRPr lang="en-IN" dirty="0">
              <a:solidFill>
                <a:schemeClr val="tx1">
                  <a:lumMod val="85000"/>
                </a:schemeClr>
              </a:solidFill>
            </a:endParaRPr>
          </a:p>
        </p:txBody>
      </p:sp>
    </p:spTree>
    <p:extLst>
      <p:ext uri="{BB962C8B-B14F-4D97-AF65-F5344CB8AC3E}">
        <p14:creationId xmlns:p14="http://schemas.microsoft.com/office/powerpoint/2010/main" val="1887347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A02D-925F-4DD9-8338-5980662D9A18}"/>
              </a:ext>
            </a:extLst>
          </p:cNvPr>
          <p:cNvSpPr>
            <a:spLocks noGrp="1"/>
          </p:cNvSpPr>
          <p:nvPr>
            <p:ph type="title"/>
          </p:nvPr>
        </p:nvSpPr>
        <p:spPr/>
        <p:txBody>
          <a:bodyPr/>
          <a:lstStyle/>
          <a:p>
            <a:r>
              <a:rPr lang="en-IN" dirty="0"/>
              <a:t>JFET AMPLIFIER</a:t>
            </a:r>
          </a:p>
        </p:txBody>
      </p:sp>
      <p:sp>
        <p:nvSpPr>
          <p:cNvPr id="3" name="Content Placeholder 2">
            <a:extLst>
              <a:ext uri="{FF2B5EF4-FFF2-40B4-BE49-F238E27FC236}">
                <a16:creationId xmlns:a16="http://schemas.microsoft.com/office/drawing/2014/main" id="{2092A492-761C-4E9E-A3FC-893FECC9097B}"/>
              </a:ext>
            </a:extLst>
          </p:cNvPr>
          <p:cNvSpPr>
            <a:spLocks noGrp="1"/>
          </p:cNvSpPr>
          <p:nvPr>
            <p:ph idx="1"/>
          </p:nvPr>
        </p:nvSpPr>
        <p:spPr/>
        <p:txBody>
          <a:bodyPr/>
          <a:lstStyle/>
          <a:p>
            <a:pPr algn="l"/>
            <a:r>
              <a:rPr lang="en-US" b="0" i="0" dirty="0">
                <a:solidFill>
                  <a:schemeClr val="tx1">
                    <a:lumMod val="95000"/>
                  </a:schemeClr>
                </a:solidFill>
                <a:effectLst/>
                <a:latin typeface="Verdana" panose="020B0604030504040204" pitchFamily="34" charset="0"/>
              </a:rPr>
              <a:t>Using JFET as an amplifier</a:t>
            </a:r>
          </a:p>
          <a:p>
            <a:pPr algn="l"/>
            <a:r>
              <a:rPr lang="en-US" b="0" i="0" dirty="0">
                <a:solidFill>
                  <a:schemeClr val="tx1">
                    <a:lumMod val="95000"/>
                  </a:schemeClr>
                </a:solidFill>
                <a:effectLst/>
                <a:latin typeface="Arial" panose="020B0604020202020204" pitchFamily="34" charset="0"/>
              </a:rPr>
              <a:t>To understand, how a JFET works as an amplifier, first we should be well aware of the fact that how does an amplifier work. It takes an input signal which is weak in magnitude and amplifies it by its internal circuit. The weak signal applied at its input circuit causes a large change in its output circuit.</a:t>
            </a:r>
          </a:p>
        </p:txBody>
      </p:sp>
    </p:spTree>
    <p:extLst>
      <p:ext uri="{BB962C8B-B14F-4D97-AF65-F5344CB8AC3E}">
        <p14:creationId xmlns:p14="http://schemas.microsoft.com/office/powerpoint/2010/main" val="800740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1F323B3-3B0B-402E-BF1C-2A8BFFEE1B96}"/>
              </a:ext>
            </a:extLst>
          </p:cNvPr>
          <p:cNvSpPr>
            <a:spLocks noChangeArrowheads="1"/>
          </p:cNvSpPr>
          <p:nvPr/>
        </p:nvSpPr>
        <p:spPr bwMode="auto">
          <a:xfrm rot="10800000" flipH="1" flipV="1">
            <a:off x="12191999" y="-582263"/>
            <a:ext cx="15083351" cy="285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404041"/>
                </a:solidFill>
                <a:effectLst/>
                <a:latin typeface="Lato"/>
              </a:rPr>
              <a:t>Common Source JFET Amplifier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14042"/>
                </a:solidFill>
                <a:effectLst/>
                <a:latin typeface="Lato"/>
              </a:rPr>
              <a:t>  </a:t>
            </a:r>
            <a:r>
              <a:rPr kumimoji="0" lang="en-US" altLang="en-US" sz="15400" b="0" i="0" u="none" strike="noStrike" cap="none" normalizeH="0" baseline="0">
                <a:ln>
                  <a:noFill/>
                </a:ln>
                <a:solidFill>
                  <a:srgbClr val="414042"/>
                </a:solidFill>
                <a:effectLst/>
                <a:latin typeface="Lato"/>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28" name="Picture 4" descr="common source jfet amplifier">
            <a:extLst>
              <a:ext uri="{FF2B5EF4-FFF2-40B4-BE49-F238E27FC236}">
                <a16:creationId xmlns:a16="http://schemas.microsoft.com/office/drawing/2014/main" id="{3CD57D09-B66C-4805-B00A-B3AD0DAC79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9775" y="637310"/>
            <a:ext cx="7591424" cy="545869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1735718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84518F84-BB86-4A80-89DF-EB157415CF6E}"/>
              </a:ext>
            </a:extLst>
          </p:cNvPr>
          <p:cNvSpPr>
            <a:spLocks noGrp="1"/>
          </p:cNvSpPr>
          <p:nvPr>
            <p:ph idx="1"/>
          </p:nvPr>
        </p:nvSpPr>
        <p:spPr/>
        <p:txBody>
          <a:bodyPr/>
          <a:lstStyle/>
          <a:p>
            <a:r>
              <a:rPr lang="en-US" b="0" i="0" dirty="0">
                <a:solidFill>
                  <a:schemeClr val="tx1">
                    <a:lumMod val="85000"/>
                  </a:schemeClr>
                </a:solidFill>
                <a:effectLst/>
                <a:latin typeface="Lato"/>
              </a:rPr>
              <a:t>Since the N-Channel JFET is a depletion mode device and is normally “ON”, a negative gate voltage with respect to the source is required to modulate or control the drain current. This negative voltage can be provided by biasing from a separate power supply voltage or by a self biasing arrangement as long as a steady current flows through the JFET even when there is no input signal present and </a:t>
            </a:r>
            <a:r>
              <a:rPr lang="en-US" b="0" i="0" u="none" strike="noStrike" dirty="0">
                <a:solidFill>
                  <a:schemeClr val="tx1">
                    <a:lumMod val="85000"/>
                  </a:schemeClr>
                </a:solidFill>
                <a:effectLst/>
                <a:latin typeface="Lato"/>
              </a:rPr>
              <a:t>Vg</a:t>
            </a:r>
            <a:r>
              <a:rPr lang="en-US" b="0" i="0" dirty="0">
                <a:solidFill>
                  <a:schemeClr val="tx1">
                    <a:lumMod val="85000"/>
                  </a:schemeClr>
                </a:solidFill>
                <a:effectLst/>
                <a:latin typeface="Lato"/>
              </a:rPr>
              <a:t> maintains a reverse bias of the gate-source </a:t>
            </a:r>
            <a:r>
              <a:rPr lang="en-US" b="0" i="0" dirty="0" err="1">
                <a:solidFill>
                  <a:schemeClr val="tx1">
                    <a:lumMod val="85000"/>
                  </a:schemeClr>
                </a:solidFill>
                <a:effectLst/>
                <a:latin typeface="Lato"/>
              </a:rPr>
              <a:t>pn</a:t>
            </a:r>
            <a:r>
              <a:rPr lang="en-US" b="0" i="0" dirty="0">
                <a:solidFill>
                  <a:schemeClr val="tx1">
                    <a:lumMod val="85000"/>
                  </a:schemeClr>
                </a:solidFill>
                <a:effectLst/>
                <a:latin typeface="Lato"/>
              </a:rPr>
              <a:t> junction.</a:t>
            </a:r>
            <a:endParaRPr lang="en-IN" dirty="0">
              <a:solidFill>
                <a:schemeClr val="tx1">
                  <a:lumMod val="85000"/>
                </a:schemeClr>
              </a:solidFill>
            </a:endParaRPr>
          </a:p>
        </p:txBody>
      </p:sp>
    </p:spTree>
    <p:extLst>
      <p:ext uri="{BB962C8B-B14F-4D97-AF65-F5344CB8AC3E}">
        <p14:creationId xmlns:p14="http://schemas.microsoft.com/office/powerpoint/2010/main" val="99887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BC69AF0-E66C-4A6C-92CA-2526F9210765}"/>
              </a:ext>
            </a:extLst>
          </p:cNvPr>
          <p:cNvSpPr>
            <a:spLocks noChangeArrowheads="1"/>
          </p:cNvSpPr>
          <p:nvPr/>
        </p:nvSpPr>
        <p:spPr bwMode="auto">
          <a:xfrm>
            <a:off x="50556" y="2956784"/>
            <a:ext cx="23543168" cy="48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404041"/>
                </a:solidFill>
                <a:effectLst/>
                <a:latin typeface="Lato"/>
              </a:rPr>
              <a:t>Co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80" name="Picture 8" descr="common source jfet amplifier curves">
            <a:extLst>
              <a:ext uri="{FF2B5EF4-FFF2-40B4-BE49-F238E27FC236}">
                <a16:creationId xmlns:a16="http://schemas.microsoft.com/office/drawing/2014/main" id="{BE0F7C0B-6251-44C5-BF9E-AA3B3BDE25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950" y="765175"/>
            <a:ext cx="9585615" cy="53594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1327815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B1879-3363-4A70-874D-178C00DF9BDC}"/>
              </a:ext>
            </a:extLst>
          </p:cNvPr>
          <p:cNvSpPr>
            <a:spLocks noGrp="1"/>
          </p:cNvSpPr>
          <p:nvPr>
            <p:ph type="title"/>
          </p:nvPr>
        </p:nvSpPr>
        <p:spPr/>
        <p:txBody>
          <a:bodyPr/>
          <a:lstStyle/>
          <a:p>
            <a:r>
              <a:rPr lang="en-IN" dirty="0"/>
              <a:t>                         JFET AMPLIFIER</a:t>
            </a:r>
          </a:p>
        </p:txBody>
      </p:sp>
      <p:sp>
        <p:nvSpPr>
          <p:cNvPr id="3" name="Content Placeholder 2">
            <a:extLst>
              <a:ext uri="{FF2B5EF4-FFF2-40B4-BE49-F238E27FC236}">
                <a16:creationId xmlns:a16="http://schemas.microsoft.com/office/drawing/2014/main" id="{5DCE4ED3-E139-414F-B397-E3004CFBD1F7}"/>
              </a:ext>
            </a:extLst>
          </p:cNvPr>
          <p:cNvSpPr>
            <a:spLocks noGrp="1"/>
          </p:cNvSpPr>
          <p:nvPr>
            <p:ph idx="1"/>
          </p:nvPr>
        </p:nvSpPr>
        <p:spPr/>
        <p:txBody>
          <a:bodyPr/>
          <a:lstStyle/>
          <a:p>
            <a:pPr algn="l"/>
            <a:r>
              <a:rPr lang="en-US" b="0" i="0" dirty="0">
                <a:solidFill>
                  <a:schemeClr val="tx1">
                    <a:lumMod val="95000"/>
                  </a:schemeClr>
                </a:solidFill>
                <a:effectLst/>
                <a:latin typeface="arial" panose="020B0604020202020204" pitchFamily="34" charset="0"/>
              </a:rPr>
              <a:t>JFET amplifier circuit</a:t>
            </a:r>
          </a:p>
          <a:p>
            <a:pPr algn="l"/>
            <a:r>
              <a:rPr lang="en-US" b="0" i="0" dirty="0">
                <a:solidFill>
                  <a:schemeClr val="tx1">
                    <a:lumMod val="95000"/>
                  </a:schemeClr>
                </a:solidFill>
                <a:effectLst/>
                <a:latin typeface="arial" panose="020B0604020202020204" pitchFamily="34" charset="0"/>
              </a:rPr>
              <a:t>common Source </a:t>
            </a:r>
            <a:r>
              <a:rPr lang="en-US" b="1" i="0" dirty="0">
                <a:solidFill>
                  <a:schemeClr val="tx1">
                    <a:lumMod val="95000"/>
                  </a:schemeClr>
                </a:solidFill>
                <a:effectLst/>
                <a:latin typeface="arial" panose="020B0604020202020204" pitchFamily="34" charset="0"/>
              </a:rPr>
              <a:t>JFET Amplifier</a:t>
            </a:r>
            <a:r>
              <a:rPr lang="en-US" b="0" i="0" dirty="0">
                <a:solidFill>
                  <a:schemeClr val="tx1">
                    <a:lumMod val="95000"/>
                  </a:schemeClr>
                </a:solidFill>
                <a:effectLst/>
                <a:latin typeface="arial" panose="020B0604020202020204" pitchFamily="34" charset="0"/>
              </a:rPr>
              <a:t> uses junction field effect transistors as its main active device offering high input impedance characteristics. Transistor </a:t>
            </a:r>
            <a:r>
              <a:rPr lang="en-US" b="1" i="0" dirty="0">
                <a:solidFill>
                  <a:schemeClr val="tx1">
                    <a:lumMod val="95000"/>
                  </a:schemeClr>
                </a:solidFill>
                <a:effectLst/>
                <a:latin typeface="arial" panose="020B0604020202020204" pitchFamily="34" charset="0"/>
              </a:rPr>
              <a:t>amplifier circuits</a:t>
            </a:r>
            <a:r>
              <a:rPr lang="en-US" b="0" i="0" dirty="0">
                <a:solidFill>
                  <a:schemeClr val="tx1">
                    <a:lumMod val="95000"/>
                  </a:schemeClr>
                </a:solidFill>
                <a:effectLst/>
                <a:latin typeface="arial" panose="020B0604020202020204" pitchFamily="34" charset="0"/>
              </a:rPr>
              <a:t> such as the common emitter </a:t>
            </a:r>
            <a:r>
              <a:rPr lang="en-US" b="1" i="0" dirty="0">
                <a:solidFill>
                  <a:schemeClr val="tx1">
                    <a:lumMod val="95000"/>
                  </a:schemeClr>
                </a:solidFill>
                <a:effectLst/>
                <a:latin typeface="arial" panose="020B0604020202020204" pitchFamily="34" charset="0"/>
              </a:rPr>
              <a:t>amplifier</a:t>
            </a:r>
            <a:r>
              <a:rPr lang="en-US" b="0" i="0" dirty="0">
                <a:solidFill>
                  <a:schemeClr val="tx1">
                    <a:lumMod val="95000"/>
                  </a:schemeClr>
                </a:solidFill>
                <a:effectLst/>
                <a:latin typeface="arial" panose="020B0604020202020204" pitchFamily="34" charset="0"/>
              </a:rPr>
              <a:t> are made using Bipolar Transistors, but small signal </a:t>
            </a:r>
            <a:r>
              <a:rPr lang="en-US" b="1" i="0" dirty="0">
                <a:solidFill>
                  <a:schemeClr val="tx1">
                    <a:lumMod val="95000"/>
                  </a:schemeClr>
                </a:solidFill>
                <a:effectLst/>
                <a:latin typeface="arial" panose="020B0604020202020204" pitchFamily="34" charset="0"/>
              </a:rPr>
              <a:t>amplifiers</a:t>
            </a:r>
            <a:r>
              <a:rPr lang="en-US" b="0" i="0" dirty="0">
                <a:solidFill>
                  <a:schemeClr val="tx1">
                    <a:lumMod val="95000"/>
                  </a:schemeClr>
                </a:solidFill>
                <a:effectLst/>
                <a:latin typeface="arial" panose="020B0604020202020204" pitchFamily="34" charset="0"/>
              </a:rPr>
              <a:t> can also be made using Field Effect Transistors</a:t>
            </a:r>
          </a:p>
        </p:txBody>
      </p:sp>
    </p:spTree>
    <p:extLst>
      <p:ext uri="{BB962C8B-B14F-4D97-AF65-F5344CB8AC3E}">
        <p14:creationId xmlns:p14="http://schemas.microsoft.com/office/powerpoint/2010/main" val="473211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D4848A51-122E-4B92-944A-5564CF279F33}"/>
              </a:ext>
            </a:extLst>
          </p:cNvPr>
          <p:cNvSpPr>
            <a:spLocks noChangeArrowheads="1"/>
          </p:cNvSpPr>
          <p:nvPr/>
        </p:nvSpPr>
        <p:spPr bwMode="auto">
          <a:xfrm>
            <a:off x="-766131" y="233267"/>
            <a:ext cx="23577139" cy="5073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044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1300" b="0" i="0" u="none" strike="noStrike" cap="none" normalizeH="0" baseline="0" dirty="0">
                <a:ln>
                  <a:noFill/>
                </a:ln>
                <a:solidFill>
                  <a:srgbClr val="414042"/>
                </a:solidFill>
                <a:effectLst/>
                <a:latin typeface="Lato"/>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098" name="Picture 2" descr="common source jfet amplifier curves">
            <a:extLst>
              <a:ext uri="{FF2B5EF4-FFF2-40B4-BE49-F238E27FC236}">
                <a16:creationId xmlns:a16="http://schemas.microsoft.com/office/drawing/2014/main" id="{8928427D-77D0-4974-856D-974FD7DE92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593" y="228187"/>
            <a:ext cx="9615054" cy="651163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821091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17C5FC-54A1-4E92-BCFF-ADD75ACEE574}"/>
              </a:ext>
            </a:extLst>
          </p:cNvPr>
          <p:cNvSpPr>
            <a:spLocks noGrp="1"/>
          </p:cNvSpPr>
          <p:nvPr>
            <p:ph idx="1"/>
          </p:nvPr>
        </p:nvSpPr>
        <p:spPr/>
        <p:txBody>
          <a:bodyPr/>
          <a:lstStyle/>
          <a:p>
            <a:r>
              <a:rPr lang="en-US" b="0" i="0" dirty="0">
                <a:solidFill>
                  <a:schemeClr val="tx1">
                    <a:lumMod val="85000"/>
                  </a:schemeClr>
                </a:solidFill>
                <a:effectLst/>
                <a:latin typeface="Lato"/>
              </a:rPr>
              <a:t>As with the common emitter bipolar circuit, the DC load line for the common source JFET amplifier produces a straight line equation whose gradient is given as: </a:t>
            </a:r>
            <a:r>
              <a:rPr lang="en-US" b="0" i="0" u="none" strike="noStrike" dirty="0">
                <a:solidFill>
                  <a:schemeClr val="tx1">
                    <a:lumMod val="85000"/>
                  </a:schemeClr>
                </a:solidFill>
                <a:effectLst/>
                <a:latin typeface="Lato"/>
              </a:rPr>
              <a:t>-1/(Rd + Rs)</a:t>
            </a:r>
            <a:r>
              <a:rPr lang="en-US" b="0" i="0" dirty="0">
                <a:solidFill>
                  <a:schemeClr val="tx1">
                    <a:lumMod val="85000"/>
                  </a:schemeClr>
                </a:solidFill>
                <a:effectLst/>
                <a:latin typeface="Lato"/>
              </a:rPr>
              <a:t> and that it crosses the vertical </a:t>
            </a:r>
            <a:r>
              <a:rPr lang="en-US" b="0" i="0" u="none" strike="noStrike" dirty="0">
                <a:solidFill>
                  <a:schemeClr val="tx1">
                    <a:lumMod val="85000"/>
                  </a:schemeClr>
                </a:solidFill>
                <a:effectLst/>
                <a:latin typeface="Lato"/>
              </a:rPr>
              <a:t>Id</a:t>
            </a:r>
            <a:r>
              <a:rPr lang="en-US" b="0" i="0" dirty="0">
                <a:solidFill>
                  <a:schemeClr val="tx1">
                    <a:lumMod val="85000"/>
                  </a:schemeClr>
                </a:solidFill>
                <a:effectLst/>
                <a:latin typeface="Lato"/>
              </a:rPr>
              <a:t> axis at point A equal to </a:t>
            </a:r>
            <a:r>
              <a:rPr lang="en-US" b="0" i="0" u="none" strike="noStrike" dirty="0" err="1">
                <a:solidFill>
                  <a:schemeClr val="tx1">
                    <a:lumMod val="85000"/>
                  </a:schemeClr>
                </a:solidFill>
                <a:effectLst/>
                <a:latin typeface="Lato"/>
              </a:rPr>
              <a:t>Vdd</a:t>
            </a:r>
            <a:r>
              <a:rPr lang="en-US" b="0" i="0" u="none" strike="noStrike" dirty="0">
                <a:solidFill>
                  <a:schemeClr val="tx1">
                    <a:lumMod val="85000"/>
                  </a:schemeClr>
                </a:solidFill>
                <a:effectLst/>
                <a:latin typeface="Lato"/>
              </a:rPr>
              <a:t>/(Rd + Rs)</a:t>
            </a:r>
            <a:r>
              <a:rPr lang="en-US" b="0" i="0" dirty="0">
                <a:solidFill>
                  <a:schemeClr val="tx1">
                    <a:lumMod val="85000"/>
                  </a:schemeClr>
                </a:solidFill>
                <a:effectLst/>
                <a:latin typeface="Lato"/>
              </a:rPr>
              <a:t>. The other end of the load line crosses the horizontal axis at point B which is equal to the supply voltage, </a:t>
            </a:r>
            <a:r>
              <a:rPr lang="en-US" b="0" i="0" u="none" strike="noStrike" dirty="0" err="1">
                <a:solidFill>
                  <a:schemeClr val="tx1">
                    <a:lumMod val="85000"/>
                  </a:schemeClr>
                </a:solidFill>
                <a:effectLst/>
                <a:latin typeface="Lato"/>
              </a:rPr>
              <a:t>Vdd</a:t>
            </a:r>
            <a:r>
              <a:rPr lang="en-US" b="0" i="0" dirty="0">
                <a:solidFill>
                  <a:schemeClr val="tx1">
                    <a:lumMod val="85000"/>
                  </a:schemeClr>
                </a:solidFill>
                <a:effectLst/>
                <a:latin typeface="Lato"/>
              </a:rPr>
              <a:t>.</a:t>
            </a:r>
            <a:endParaRPr lang="en-IN" dirty="0">
              <a:solidFill>
                <a:schemeClr val="tx1">
                  <a:lumMod val="85000"/>
                </a:schemeClr>
              </a:solidFill>
            </a:endParaRPr>
          </a:p>
        </p:txBody>
      </p:sp>
    </p:spTree>
    <p:extLst>
      <p:ext uri="{BB962C8B-B14F-4D97-AF65-F5344CB8AC3E}">
        <p14:creationId xmlns:p14="http://schemas.microsoft.com/office/powerpoint/2010/main" val="4160206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EEBF85-043A-44EA-95BD-C34F2564C93F}"/>
              </a:ext>
            </a:extLst>
          </p:cNvPr>
          <p:cNvSpPr>
            <a:spLocks noGrp="1"/>
          </p:cNvSpPr>
          <p:nvPr>
            <p:ph idx="1"/>
          </p:nvPr>
        </p:nvSpPr>
        <p:spPr/>
        <p:txBody>
          <a:bodyPr/>
          <a:lstStyle/>
          <a:p>
            <a:r>
              <a:rPr lang="en-US" b="0" i="0" dirty="0">
                <a:solidFill>
                  <a:schemeClr val="tx1">
                    <a:lumMod val="85000"/>
                  </a:schemeClr>
                </a:solidFill>
                <a:effectLst/>
                <a:latin typeface="Lato"/>
              </a:rPr>
              <a:t>The actual position of the Q-point on the DC load line is generally positioned at the mid center point of the load line (for class-A operation) and is determined by the mean value of </a:t>
            </a:r>
            <a:r>
              <a:rPr lang="en-US" b="0" i="0" u="none" strike="noStrike" dirty="0">
                <a:solidFill>
                  <a:schemeClr val="tx1">
                    <a:lumMod val="85000"/>
                  </a:schemeClr>
                </a:solidFill>
                <a:effectLst/>
                <a:latin typeface="Lato"/>
              </a:rPr>
              <a:t>Vg</a:t>
            </a:r>
            <a:r>
              <a:rPr lang="en-US" b="0" i="0" dirty="0">
                <a:solidFill>
                  <a:schemeClr val="tx1">
                    <a:lumMod val="85000"/>
                  </a:schemeClr>
                </a:solidFill>
                <a:effectLst/>
                <a:latin typeface="Lato"/>
              </a:rPr>
              <a:t> which is biased negatively as the JFET is a depletion-mode device. Like the bipolar common emitter amplifier the output of the </a:t>
            </a:r>
            <a:r>
              <a:rPr lang="en-US" b="1" i="0" dirty="0">
                <a:solidFill>
                  <a:schemeClr val="tx1">
                    <a:lumMod val="85000"/>
                  </a:schemeClr>
                </a:solidFill>
                <a:effectLst/>
                <a:latin typeface="Lato"/>
              </a:rPr>
              <a:t>Common Source JFET Amplifier</a:t>
            </a:r>
            <a:r>
              <a:rPr lang="en-US" b="0" i="0" dirty="0">
                <a:solidFill>
                  <a:schemeClr val="tx1">
                    <a:lumMod val="85000"/>
                  </a:schemeClr>
                </a:solidFill>
                <a:effectLst/>
                <a:latin typeface="Lato"/>
              </a:rPr>
              <a:t> is 180</a:t>
            </a:r>
            <a:r>
              <a:rPr lang="en-US" b="0" i="0" baseline="30000" dirty="0">
                <a:solidFill>
                  <a:schemeClr val="tx1">
                    <a:lumMod val="85000"/>
                  </a:schemeClr>
                </a:solidFill>
                <a:effectLst/>
                <a:latin typeface="Lato"/>
              </a:rPr>
              <a:t>o</a:t>
            </a:r>
            <a:r>
              <a:rPr lang="en-US" b="0" i="0" dirty="0">
                <a:solidFill>
                  <a:schemeClr val="tx1">
                    <a:lumMod val="85000"/>
                  </a:schemeClr>
                </a:solidFill>
                <a:effectLst/>
                <a:latin typeface="Lato"/>
              </a:rPr>
              <a:t> out of phase with the input signal.</a:t>
            </a:r>
            <a:endParaRPr lang="en-IN" dirty="0">
              <a:solidFill>
                <a:schemeClr val="tx1">
                  <a:lumMod val="85000"/>
                </a:schemeClr>
              </a:solidFill>
            </a:endParaRPr>
          </a:p>
        </p:txBody>
      </p:sp>
    </p:spTree>
    <p:extLst>
      <p:ext uri="{BB962C8B-B14F-4D97-AF65-F5344CB8AC3E}">
        <p14:creationId xmlns:p14="http://schemas.microsoft.com/office/powerpoint/2010/main" val="4010908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CC66C0-7451-49EE-90DE-06FD1AB0D256}"/>
              </a:ext>
            </a:extLst>
          </p:cNvPr>
          <p:cNvSpPr>
            <a:spLocks noGrp="1"/>
          </p:cNvSpPr>
          <p:nvPr>
            <p:ph idx="1"/>
          </p:nvPr>
        </p:nvSpPr>
        <p:spPr/>
        <p:txBody>
          <a:bodyPr/>
          <a:lstStyle/>
          <a:p>
            <a:r>
              <a:rPr lang="en-US" b="0" i="0" dirty="0">
                <a:solidFill>
                  <a:schemeClr val="tx1">
                    <a:lumMod val="85000"/>
                  </a:schemeClr>
                </a:solidFill>
                <a:effectLst/>
                <a:latin typeface="Lato"/>
              </a:rPr>
              <a:t>One of the main disadvantages of using Depletion-mode JFET is that they need to be negatively biased. Should this bias fail for any reason the gate-source voltage may rise and become positive causing an increase in drain current resulting in failure of the drain voltage, </a:t>
            </a:r>
            <a:r>
              <a:rPr lang="en-US" b="0" i="0" u="none" strike="noStrike" dirty="0" err="1">
                <a:solidFill>
                  <a:schemeClr val="tx1">
                    <a:lumMod val="85000"/>
                  </a:schemeClr>
                </a:solidFill>
                <a:effectLst/>
                <a:latin typeface="Lato"/>
              </a:rPr>
              <a:t>Vd</a:t>
            </a:r>
            <a:r>
              <a:rPr lang="en-US" b="0" i="0" dirty="0">
                <a:solidFill>
                  <a:schemeClr val="tx1">
                    <a:lumMod val="85000"/>
                  </a:schemeClr>
                </a:solidFill>
                <a:effectLst/>
                <a:latin typeface="Lato"/>
              </a:rPr>
              <a:t>.</a:t>
            </a:r>
            <a:endParaRPr lang="en-IN" dirty="0">
              <a:solidFill>
                <a:schemeClr val="tx1">
                  <a:lumMod val="85000"/>
                </a:schemeClr>
              </a:solidFill>
            </a:endParaRPr>
          </a:p>
        </p:txBody>
      </p:sp>
    </p:spTree>
    <p:extLst>
      <p:ext uri="{BB962C8B-B14F-4D97-AF65-F5344CB8AC3E}">
        <p14:creationId xmlns:p14="http://schemas.microsoft.com/office/powerpoint/2010/main" val="2534391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C3F2-DDB3-403F-95F2-8F8023E32082}"/>
              </a:ext>
            </a:extLst>
          </p:cNvPr>
          <p:cNvSpPr>
            <a:spLocks noGrp="1"/>
          </p:cNvSpPr>
          <p:nvPr>
            <p:ph type="title"/>
          </p:nvPr>
        </p:nvSpPr>
        <p:spPr/>
        <p:txBody>
          <a:bodyPr/>
          <a:lstStyle/>
          <a:p>
            <a:r>
              <a:rPr lang="en-IN" dirty="0"/>
              <a:t>            APPLICATION OF JFET</a:t>
            </a:r>
          </a:p>
        </p:txBody>
      </p:sp>
      <p:sp>
        <p:nvSpPr>
          <p:cNvPr id="3" name="Content Placeholder 2">
            <a:extLst>
              <a:ext uri="{FF2B5EF4-FFF2-40B4-BE49-F238E27FC236}">
                <a16:creationId xmlns:a16="http://schemas.microsoft.com/office/drawing/2014/main" id="{82E5DFE9-F806-4131-B8AF-053EF4BD9D4C}"/>
              </a:ext>
            </a:extLst>
          </p:cNvPr>
          <p:cNvSpPr>
            <a:spLocks noGrp="1"/>
          </p:cNvSpPr>
          <p:nvPr>
            <p:ph idx="1"/>
          </p:nvPr>
        </p:nvSpPr>
        <p:spPr/>
        <p:txBody>
          <a:bodyPr/>
          <a:lstStyle/>
          <a:p>
            <a:pPr algn="l"/>
            <a:r>
              <a:rPr lang="en-US" b="1" i="0" dirty="0">
                <a:solidFill>
                  <a:schemeClr val="tx1">
                    <a:lumMod val="85000"/>
                  </a:schemeClr>
                </a:solidFill>
                <a:effectLst/>
                <a:latin typeface="Lato"/>
              </a:rPr>
              <a:t>JFET Amplifier Current and Power Gains</a:t>
            </a:r>
          </a:p>
          <a:p>
            <a:pPr algn="l"/>
            <a:r>
              <a:rPr lang="en-US" b="0" i="0" dirty="0">
                <a:solidFill>
                  <a:schemeClr val="tx1">
                    <a:lumMod val="85000"/>
                  </a:schemeClr>
                </a:solidFill>
                <a:effectLst/>
                <a:latin typeface="Lato"/>
              </a:rPr>
              <a:t>We said previously that the input current, </a:t>
            </a:r>
            <a:r>
              <a:rPr lang="en-US" b="0" i="0" u="none" strike="noStrike" dirty="0">
                <a:solidFill>
                  <a:schemeClr val="tx1">
                    <a:lumMod val="85000"/>
                  </a:schemeClr>
                </a:solidFill>
                <a:effectLst/>
                <a:latin typeface="Lato"/>
              </a:rPr>
              <a:t>Ig</a:t>
            </a:r>
            <a:r>
              <a:rPr lang="en-US" b="0" i="0" dirty="0">
                <a:solidFill>
                  <a:schemeClr val="tx1">
                    <a:lumMod val="85000"/>
                  </a:schemeClr>
                </a:solidFill>
                <a:effectLst/>
                <a:latin typeface="Lato"/>
              </a:rPr>
              <a:t> of a common source JFET amplifier is very small because of the extremely high gate impedance, </a:t>
            </a:r>
            <a:r>
              <a:rPr lang="en-US" b="0" i="0" u="none" strike="noStrike" dirty="0" err="1">
                <a:solidFill>
                  <a:schemeClr val="tx1">
                    <a:lumMod val="85000"/>
                  </a:schemeClr>
                </a:solidFill>
                <a:effectLst/>
                <a:latin typeface="Lato"/>
              </a:rPr>
              <a:t>Rg</a:t>
            </a:r>
            <a:r>
              <a:rPr lang="en-US" b="0" i="0" dirty="0">
                <a:solidFill>
                  <a:schemeClr val="tx1">
                    <a:lumMod val="85000"/>
                  </a:schemeClr>
                </a:solidFill>
                <a:effectLst/>
                <a:latin typeface="Lato"/>
              </a:rPr>
              <a:t>. A common source JFET amplifier therefore has a very good ratio between its input and output impedances and for any amount of output current, </a:t>
            </a:r>
            <a:r>
              <a:rPr lang="en-US" b="0" i="0" u="none" strike="noStrike" dirty="0">
                <a:solidFill>
                  <a:schemeClr val="tx1">
                    <a:lumMod val="85000"/>
                  </a:schemeClr>
                </a:solidFill>
                <a:effectLst/>
                <a:latin typeface="Lato"/>
              </a:rPr>
              <a:t>I</a:t>
            </a:r>
            <a:r>
              <a:rPr lang="en-US" b="0" i="0" u="none" strike="noStrike" baseline="-25000" dirty="0">
                <a:solidFill>
                  <a:schemeClr val="tx1">
                    <a:lumMod val="85000"/>
                  </a:schemeClr>
                </a:solidFill>
                <a:effectLst/>
                <a:latin typeface="Lato"/>
              </a:rPr>
              <a:t>OUT</a:t>
            </a:r>
            <a:r>
              <a:rPr lang="en-US" b="0" i="0" dirty="0">
                <a:solidFill>
                  <a:schemeClr val="tx1">
                    <a:lumMod val="85000"/>
                  </a:schemeClr>
                </a:solidFill>
                <a:effectLst/>
                <a:latin typeface="Lato"/>
              </a:rPr>
              <a:t> the JFET amplifier will have very high current gain </a:t>
            </a:r>
            <a:r>
              <a:rPr lang="en-US" b="0" i="0" u="none" strike="noStrike" dirty="0">
                <a:solidFill>
                  <a:schemeClr val="tx1">
                    <a:lumMod val="85000"/>
                  </a:schemeClr>
                </a:solidFill>
                <a:effectLst/>
                <a:latin typeface="Lato"/>
              </a:rPr>
              <a:t>Ai</a:t>
            </a:r>
            <a:r>
              <a:rPr lang="en-US" b="0" i="0" dirty="0">
                <a:solidFill>
                  <a:schemeClr val="tx1">
                    <a:lumMod val="85000"/>
                  </a:schemeClr>
                </a:solidFill>
                <a:effectLst/>
                <a:latin typeface="Lato"/>
              </a:rPr>
              <a:t>.</a:t>
            </a:r>
          </a:p>
        </p:txBody>
      </p:sp>
    </p:spTree>
    <p:extLst>
      <p:ext uri="{BB962C8B-B14F-4D97-AF65-F5344CB8AC3E}">
        <p14:creationId xmlns:p14="http://schemas.microsoft.com/office/powerpoint/2010/main" val="3651243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FD4DF04-5718-464C-84C3-54E773686F58}"/>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01040" y="985520"/>
            <a:ext cx="10972800" cy="5384800"/>
          </a:xfrm>
        </p:spPr>
      </p:pic>
    </p:spTree>
    <p:extLst>
      <p:ext uri="{BB962C8B-B14F-4D97-AF65-F5344CB8AC3E}">
        <p14:creationId xmlns:p14="http://schemas.microsoft.com/office/powerpoint/2010/main" val="2977385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id="{8B9B9455-9DF8-4736-B5CC-13B93E08ADF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418344" y="3507069"/>
            <a:ext cx="1419133" cy="1751963"/>
          </a:xfrm>
        </p:spPr>
      </p:pic>
      <p:sp>
        <p:nvSpPr>
          <p:cNvPr id="11" name="TextBox 10">
            <a:extLst>
              <a:ext uri="{FF2B5EF4-FFF2-40B4-BE49-F238E27FC236}">
                <a16:creationId xmlns:a16="http://schemas.microsoft.com/office/drawing/2014/main" id="{E356BE4D-378F-4499-B4E4-C2DB95D2D6AC}"/>
              </a:ext>
            </a:extLst>
          </p:cNvPr>
          <p:cNvSpPr txBox="1"/>
          <p:nvPr/>
        </p:nvSpPr>
        <p:spPr>
          <a:xfrm>
            <a:off x="4428372" y="4254332"/>
            <a:ext cx="3526881" cy="230832"/>
          </a:xfrm>
          <a:prstGeom prst="rect">
            <a:avLst/>
          </a:prstGeom>
          <a:noFill/>
        </p:spPr>
        <p:txBody>
          <a:bodyPr wrap="square" rtlCol="0">
            <a:spAutoFit/>
          </a:bodyPr>
          <a:lstStyle/>
          <a:p>
            <a:r>
              <a:rPr lang="en-IN" sz="900">
                <a:hlinkClick r:id="rId3" tooltip="https://todayscircuits.blogspot.com/2011/06/fet-biasing.html"/>
              </a:rPr>
              <a:t>This Photo</a:t>
            </a:r>
            <a:r>
              <a:rPr lang="en-IN" sz="900"/>
              <a:t> by Unknown Author is licensed under </a:t>
            </a:r>
            <a:r>
              <a:rPr lang="en-IN" sz="900">
                <a:hlinkClick r:id="rId4" tooltip="https://creativecommons.org/licenses/by-sa/3.0/"/>
              </a:rPr>
              <a:t>CC BY-SA</a:t>
            </a:r>
            <a:endParaRPr lang="en-IN" sz="900"/>
          </a:p>
        </p:txBody>
      </p:sp>
      <p:pic>
        <p:nvPicPr>
          <p:cNvPr id="13" name="Picture 12">
            <a:extLst>
              <a:ext uri="{FF2B5EF4-FFF2-40B4-BE49-F238E27FC236}">
                <a16:creationId xmlns:a16="http://schemas.microsoft.com/office/drawing/2014/main" id="{67C3B130-B9C9-4722-AC17-D6C7210D10D7}"/>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1524000" y="934720"/>
            <a:ext cx="9733280" cy="5304080"/>
          </a:xfrm>
          <a:prstGeom prst="rect">
            <a:avLst/>
          </a:prstGeom>
        </p:spPr>
      </p:pic>
    </p:spTree>
    <p:extLst>
      <p:ext uri="{BB962C8B-B14F-4D97-AF65-F5344CB8AC3E}">
        <p14:creationId xmlns:p14="http://schemas.microsoft.com/office/powerpoint/2010/main" val="4132889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DB626-BB1E-4AC1-99AC-0D37126F8A45}"/>
              </a:ext>
            </a:extLst>
          </p:cNvPr>
          <p:cNvSpPr>
            <a:spLocks noGrp="1"/>
          </p:cNvSpPr>
          <p:nvPr>
            <p:ph type="title"/>
          </p:nvPr>
        </p:nvSpPr>
        <p:spPr>
          <a:xfrm>
            <a:off x="608240" y="334720"/>
            <a:ext cx="10728322" cy="1477328"/>
          </a:xfrm>
        </p:spPr>
        <p:txBody>
          <a:bodyPr/>
          <a:lstStyle/>
          <a:p>
            <a:r>
              <a:rPr lang="en-IN" dirty="0"/>
              <a:t>                                                              CS JFET</a:t>
            </a:r>
          </a:p>
        </p:txBody>
      </p:sp>
      <p:pic>
        <p:nvPicPr>
          <p:cNvPr id="5" name="Content Placeholder 4">
            <a:extLst>
              <a:ext uri="{FF2B5EF4-FFF2-40B4-BE49-F238E27FC236}">
                <a16:creationId xmlns:a16="http://schemas.microsoft.com/office/drawing/2014/main" id="{7ACB414D-CD31-4E3D-87AA-19C2231CA139}"/>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18197" y="1219200"/>
            <a:ext cx="9531927" cy="544576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28553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4F86FB7-D32F-40C0-87E7-A3B9A794A53D}"/>
              </a:ext>
            </a:extLst>
          </p:cNvPr>
          <p:cNvPicPr>
            <a:picLocks noChangeAspect="1"/>
          </p:cNvPicPr>
          <p:nvPr/>
        </p:nvPicPr>
        <p:blipFill rotWithShape="1">
          <a:blip r:embed="rId2">
            <a:extLst>
              <a:ext uri="{28A0092B-C50C-407E-A947-70E740481C1C}">
                <a14:useLocalDpi xmlns:a14="http://schemas.microsoft.com/office/drawing/2010/main" val="0"/>
              </a:ext>
            </a:extLst>
          </a:blip>
          <a:srcRect l="39840" t="31696" r="36767" b="38377"/>
          <a:stretch/>
        </p:blipFill>
        <p:spPr>
          <a:xfrm>
            <a:off x="0" y="0"/>
            <a:ext cx="12191999" cy="6857999"/>
          </a:xfrm>
          <a:prstGeom prst="rect">
            <a:avLst/>
          </a:prstGeom>
        </p:spPr>
      </p:pic>
      <p:sp>
        <p:nvSpPr>
          <p:cNvPr id="7" name="TextBox 6">
            <a:extLst>
              <a:ext uri="{FF2B5EF4-FFF2-40B4-BE49-F238E27FC236}">
                <a16:creationId xmlns:a16="http://schemas.microsoft.com/office/drawing/2014/main" id="{E5B4B40B-22C6-409B-83B1-8A8E2EC1DD7B}"/>
              </a:ext>
            </a:extLst>
          </p:cNvPr>
          <p:cNvSpPr txBox="1"/>
          <p:nvPr/>
        </p:nvSpPr>
        <p:spPr>
          <a:xfrm flipH="1">
            <a:off x="7646669" y="3629025"/>
            <a:ext cx="4116706" cy="923330"/>
          </a:xfrm>
          <a:prstGeom prst="rect">
            <a:avLst/>
          </a:prstGeom>
          <a:noFill/>
        </p:spPr>
        <p:txBody>
          <a:bodyPr wrap="square" rtlCol="0">
            <a:spAutoFit/>
          </a:bodyPr>
          <a:lstStyle/>
          <a:p>
            <a:r>
              <a:rPr lang="en-IN" sz="5400" dirty="0">
                <a:solidFill>
                  <a:schemeClr val="bg1"/>
                </a:solidFill>
                <a:latin typeface="Algerian" panose="04020705040A02060702" pitchFamily="82" charset="0"/>
              </a:rPr>
              <a:t>THANK YOU</a:t>
            </a:r>
          </a:p>
        </p:txBody>
      </p:sp>
    </p:spTree>
    <p:extLst>
      <p:ext uri="{BB962C8B-B14F-4D97-AF65-F5344CB8AC3E}">
        <p14:creationId xmlns:p14="http://schemas.microsoft.com/office/powerpoint/2010/main" val="1991900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2341-A780-4078-A5E4-9CEFAADF45DB}"/>
              </a:ext>
            </a:extLst>
          </p:cNvPr>
          <p:cNvSpPr>
            <a:spLocks noGrp="1"/>
          </p:cNvSpPr>
          <p:nvPr>
            <p:ph type="title"/>
          </p:nvPr>
        </p:nvSpPr>
        <p:spPr>
          <a:xfrm>
            <a:off x="720000" y="638250"/>
            <a:ext cx="10728322" cy="1477328"/>
          </a:xfrm>
        </p:spPr>
        <p:txBody>
          <a:bodyPr/>
          <a:lstStyle/>
          <a:p>
            <a:r>
              <a:rPr lang="en-IN" dirty="0"/>
              <a:t>JFET</a:t>
            </a:r>
          </a:p>
        </p:txBody>
      </p:sp>
      <p:pic>
        <p:nvPicPr>
          <p:cNvPr id="1026" name="Picture 2" descr="jfet as an amplifier">
            <a:extLst>
              <a:ext uri="{FF2B5EF4-FFF2-40B4-BE49-F238E27FC236}">
                <a16:creationId xmlns:a16="http://schemas.microsoft.com/office/drawing/2014/main" id="{F4420778-BBF3-4E45-8F08-F83DD74AA5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66875" y="1085850"/>
            <a:ext cx="8134350" cy="5353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73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F6072-C4BE-4FF6-BBFF-09E1D4CC0552}"/>
              </a:ext>
            </a:extLst>
          </p:cNvPr>
          <p:cNvSpPr>
            <a:spLocks noGrp="1"/>
          </p:cNvSpPr>
          <p:nvPr>
            <p:ph type="title"/>
          </p:nvPr>
        </p:nvSpPr>
        <p:spPr/>
        <p:txBody>
          <a:bodyPr/>
          <a:lstStyle/>
          <a:p>
            <a:r>
              <a:rPr lang="en-IN" dirty="0"/>
              <a:t>Working of JFET</a:t>
            </a:r>
          </a:p>
        </p:txBody>
      </p:sp>
      <p:sp>
        <p:nvSpPr>
          <p:cNvPr id="3" name="Content Placeholder 2">
            <a:extLst>
              <a:ext uri="{FF2B5EF4-FFF2-40B4-BE49-F238E27FC236}">
                <a16:creationId xmlns:a16="http://schemas.microsoft.com/office/drawing/2014/main" id="{15F37C0E-2382-4B21-B08C-07C0693985BF}"/>
              </a:ext>
            </a:extLst>
          </p:cNvPr>
          <p:cNvSpPr>
            <a:spLocks noGrp="1"/>
          </p:cNvSpPr>
          <p:nvPr>
            <p:ph idx="1"/>
          </p:nvPr>
        </p:nvSpPr>
        <p:spPr/>
        <p:txBody>
          <a:bodyPr/>
          <a:lstStyle/>
          <a:p>
            <a:pPr algn="l"/>
            <a:endParaRPr lang="en-US" b="0" i="0" dirty="0">
              <a:solidFill>
                <a:schemeClr val="tx1">
                  <a:lumMod val="95000"/>
                </a:schemeClr>
              </a:solidFill>
              <a:effectLst/>
              <a:latin typeface="Verdana" panose="020B0604030504040204" pitchFamily="34" charset="0"/>
            </a:endParaRPr>
          </a:p>
          <a:p>
            <a:pPr algn="l"/>
            <a:r>
              <a:rPr lang="en-US" b="0" i="0" dirty="0">
                <a:solidFill>
                  <a:schemeClr val="tx1">
                    <a:lumMod val="95000"/>
                  </a:schemeClr>
                </a:solidFill>
                <a:effectLst/>
                <a:latin typeface="Arial" panose="020B0604020202020204" pitchFamily="34" charset="0"/>
              </a:rPr>
              <a:t>The working procedure of JFET as an amplifier can be easily conceived even if we know a little about vacuum tube. In case of a vacuum tube, we supply the weak input signal between its grid and cathode. This creates a large change in the output obtained at plate circuit. This large change is a desired feature here. This is something which creates an amplifier.</a:t>
            </a:r>
          </a:p>
        </p:txBody>
      </p:sp>
    </p:spTree>
    <p:extLst>
      <p:ext uri="{BB962C8B-B14F-4D97-AF65-F5344CB8AC3E}">
        <p14:creationId xmlns:p14="http://schemas.microsoft.com/office/powerpoint/2010/main" val="503707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89BFF2D6-84BF-4221-B011-8425C80B3971}"/>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36589" y="227815"/>
            <a:ext cx="10728322" cy="6402369"/>
          </a:xfrm>
        </p:spPr>
      </p:pic>
      <p:sp>
        <p:nvSpPr>
          <p:cNvPr id="8" name="TextBox 7">
            <a:extLst>
              <a:ext uri="{FF2B5EF4-FFF2-40B4-BE49-F238E27FC236}">
                <a16:creationId xmlns:a16="http://schemas.microsoft.com/office/drawing/2014/main" id="{752A2926-B541-42BF-8568-F7A1F4A1B664}"/>
              </a:ext>
            </a:extLst>
          </p:cNvPr>
          <p:cNvSpPr txBox="1"/>
          <p:nvPr/>
        </p:nvSpPr>
        <p:spPr>
          <a:xfrm>
            <a:off x="-1704110" y="-109021"/>
            <a:ext cx="13632873" cy="230832"/>
          </a:xfrm>
          <a:prstGeom prst="rect">
            <a:avLst/>
          </a:prstGeom>
          <a:noFill/>
        </p:spPr>
        <p:txBody>
          <a:bodyPr wrap="square" rtlCol="0">
            <a:spAutoFit/>
          </a:bodyPr>
          <a:lstStyle/>
          <a:p>
            <a:r>
              <a:rPr lang="en-IN" sz="900">
                <a:hlinkClick r:id="rId3" tooltip="https://rezzonics.blogspot.com/2017/07/korg-nutube-6p1-vs-12au7-tube-hybrid_86.html"/>
              </a:rPr>
              <a:t>This Photo</a:t>
            </a:r>
            <a:r>
              <a:rPr lang="en-IN" sz="900"/>
              <a:t> by Unknown Author is licensed under </a:t>
            </a:r>
            <a:r>
              <a:rPr lang="en-IN" sz="900">
                <a:hlinkClick r:id="rId4" tooltip="https://creativecommons.org/licenses/by-nc/3.0/"/>
              </a:rPr>
              <a:t>CC BY-NC</a:t>
            </a:r>
            <a:endParaRPr lang="en-IN" sz="900"/>
          </a:p>
        </p:txBody>
      </p:sp>
    </p:spTree>
    <p:extLst>
      <p:ext uri="{BB962C8B-B14F-4D97-AF65-F5344CB8AC3E}">
        <p14:creationId xmlns:p14="http://schemas.microsoft.com/office/powerpoint/2010/main" val="1432690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A8C8E-C053-474D-BF67-F951732516C5}"/>
              </a:ext>
            </a:extLst>
          </p:cNvPr>
          <p:cNvSpPr>
            <a:spLocks noGrp="1"/>
          </p:cNvSpPr>
          <p:nvPr>
            <p:ph type="title"/>
          </p:nvPr>
        </p:nvSpPr>
        <p:spPr/>
        <p:txBody>
          <a:bodyPr/>
          <a:lstStyle/>
          <a:p>
            <a:r>
              <a:rPr lang="en-IN" dirty="0"/>
              <a:t>Working of JFET</a:t>
            </a:r>
          </a:p>
        </p:txBody>
      </p:sp>
      <p:sp>
        <p:nvSpPr>
          <p:cNvPr id="3" name="Content Placeholder 2">
            <a:extLst>
              <a:ext uri="{FF2B5EF4-FFF2-40B4-BE49-F238E27FC236}">
                <a16:creationId xmlns:a16="http://schemas.microsoft.com/office/drawing/2014/main" id="{0DFCE1CE-1F31-477B-B635-533779EF136E}"/>
              </a:ext>
            </a:extLst>
          </p:cNvPr>
          <p:cNvSpPr>
            <a:spLocks noGrp="1"/>
          </p:cNvSpPr>
          <p:nvPr>
            <p:ph idx="1"/>
          </p:nvPr>
        </p:nvSpPr>
        <p:spPr>
          <a:xfrm>
            <a:off x="720000" y="2447926"/>
            <a:ext cx="10728325" cy="3321050"/>
          </a:xfrm>
        </p:spPr>
        <p:txBody>
          <a:bodyPr/>
          <a:lstStyle/>
          <a:p>
            <a:r>
              <a:rPr lang="en-US" b="0" i="0" dirty="0">
                <a:solidFill>
                  <a:schemeClr val="tx1">
                    <a:lumMod val="85000"/>
                  </a:schemeClr>
                </a:solidFill>
                <a:effectLst/>
                <a:latin typeface="Arial" panose="020B0604020202020204" pitchFamily="34" charset="0"/>
              </a:rPr>
              <a:t>The input signal which is weak in magnitude is applied by AC signal source. It is supplied as alternate positive, negative half cycles of AC. When the AC signal is applied to the input circuitry, it will start altering the gate to source voltage.</a:t>
            </a:r>
            <a:endParaRPr lang="en-IN" dirty="0">
              <a:solidFill>
                <a:schemeClr val="tx1">
                  <a:lumMod val="85000"/>
                </a:schemeClr>
              </a:solidFill>
            </a:endParaRPr>
          </a:p>
        </p:txBody>
      </p:sp>
    </p:spTree>
    <p:extLst>
      <p:ext uri="{BB962C8B-B14F-4D97-AF65-F5344CB8AC3E}">
        <p14:creationId xmlns:p14="http://schemas.microsoft.com/office/powerpoint/2010/main" val="1742001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EFF80-D711-442A-8418-271D14DB6266}"/>
              </a:ext>
            </a:extLst>
          </p:cNvPr>
          <p:cNvSpPr>
            <a:spLocks noGrp="1"/>
          </p:cNvSpPr>
          <p:nvPr>
            <p:ph type="title"/>
          </p:nvPr>
        </p:nvSpPr>
        <p:spPr/>
        <p:txBody>
          <a:bodyPr/>
          <a:lstStyle/>
          <a:p>
            <a:r>
              <a:rPr lang="en-IN" dirty="0"/>
              <a:t>working</a:t>
            </a:r>
          </a:p>
        </p:txBody>
      </p:sp>
      <p:sp>
        <p:nvSpPr>
          <p:cNvPr id="3" name="Content Placeholder 2">
            <a:extLst>
              <a:ext uri="{FF2B5EF4-FFF2-40B4-BE49-F238E27FC236}">
                <a16:creationId xmlns:a16="http://schemas.microsoft.com/office/drawing/2014/main" id="{1A493959-4995-48AF-BCBE-2A7A006B8AB3}"/>
              </a:ext>
            </a:extLst>
          </p:cNvPr>
          <p:cNvSpPr>
            <a:spLocks noGrp="1"/>
          </p:cNvSpPr>
          <p:nvPr>
            <p:ph idx="1"/>
          </p:nvPr>
        </p:nvSpPr>
        <p:spPr/>
        <p:txBody>
          <a:bodyPr/>
          <a:lstStyle/>
          <a:p>
            <a:r>
              <a:rPr lang="en-US" b="0" i="0" dirty="0">
                <a:solidFill>
                  <a:schemeClr val="tx1">
                    <a:lumMod val="95000"/>
                  </a:schemeClr>
                </a:solidFill>
                <a:effectLst/>
                <a:latin typeface="Arial" panose="020B0604020202020204" pitchFamily="34" charset="0"/>
              </a:rPr>
              <a:t>f the reverse voltage falls down, then the width of the depletion region inside the channel will starts decreasing. We have already discussed in our previous article that if the width of the depletion region starts decreasing, then the channel width will be increased. Consequently, the magnitude of charge carriers (Electrons in case of N-channel JFET) flowing from source to drain will increase.</a:t>
            </a:r>
            <a:endParaRPr lang="en-IN" dirty="0">
              <a:solidFill>
                <a:schemeClr val="tx1">
                  <a:lumMod val="95000"/>
                </a:schemeClr>
              </a:solidFill>
            </a:endParaRPr>
          </a:p>
        </p:txBody>
      </p:sp>
    </p:spTree>
    <p:extLst>
      <p:ext uri="{BB962C8B-B14F-4D97-AF65-F5344CB8AC3E}">
        <p14:creationId xmlns:p14="http://schemas.microsoft.com/office/powerpoint/2010/main" val="145827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E88BDFD-1ED6-49A2-9E52-2EBFA06F18FF}"/>
              </a:ext>
            </a:extLst>
          </p:cNvPr>
          <p:cNvSpPr>
            <a:spLocks noGrp="1"/>
          </p:cNvSpPr>
          <p:nvPr>
            <p:ph idx="1"/>
          </p:nvPr>
        </p:nvSpPr>
        <p:spPr/>
        <p:txBody>
          <a:bodyPr/>
          <a:lstStyle/>
          <a:p>
            <a:r>
              <a:rPr lang="en-US" b="0" i="0" dirty="0">
                <a:solidFill>
                  <a:schemeClr val="tx1">
                    <a:lumMod val="75000"/>
                  </a:schemeClr>
                </a:solidFill>
                <a:effectLst/>
                <a:latin typeface="Arial" panose="020B0604020202020204" pitchFamily="34" charset="0"/>
              </a:rPr>
              <a:t>This will directly contribute to increase in the drain current. The load resistor is connected to the output circuit. The current flowing through it will create a voltage drop, and thus large current will flow through it. This leads to amplification of the signal. And thus JFET as an amplifier is designed.</a:t>
            </a:r>
            <a:endParaRPr lang="en-IN" dirty="0">
              <a:solidFill>
                <a:schemeClr val="tx1">
                  <a:lumMod val="75000"/>
                </a:schemeClr>
              </a:solidFill>
            </a:endParaRPr>
          </a:p>
        </p:txBody>
      </p:sp>
    </p:spTree>
    <p:extLst>
      <p:ext uri="{BB962C8B-B14F-4D97-AF65-F5344CB8AC3E}">
        <p14:creationId xmlns:p14="http://schemas.microsoft.com/office/powerpoint/2010/main" val="3683230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14BD1D-F413-4D34-80A5-6FF2E8F45843}"/>
              </a:ext>
            </a:extLst>
          </p:cNvPr>
          <p:cNvSpPr>
            <a:spLocks noGrp="1"/>
          </p:cNvSpPr>
          <p:nvPr>
            <p:ph idx="1"/>
          </p:nvPr>
        </p:nvSpPr>
        <p:spPr/>
        <p:txBody>
          <a:bodyPr/>
          <a:lstStyle/>
          <a:p>
            <a:pPr algn="l"/>
            <a:r>
              <a:rPr lang="en-US" b="0" i="0" dirty="0">
                <a:solidFill>
                  <a:schemeClr val="tx1">
                    <a:lumMod val="85000"/>
                  </a:schemeClr>
                </a:solidFill>
                <a:effectLst/>
                <a:latin typeface="Verdana" panose="020B0604030504040204" pitchFamily="34" charset="0"/>
              </a:rPr>
              <a:t>Increase in reverse voltage at gate-source terminal</a:t>
            </a:r>
          </a:p>
          <a:p>
            <a:pPr algn="l"/>
            <a:r>
              <a:rPr lang="en-US" b="0" i="0" dirty="0">
                <a:solidFill>
                  <a:schemeClr val="tx1">
                    <a:lumMod val="85000"/>
                  </a:schemeClr>
                </a:solidFill>
                <a:effectLst/>
                <a:latin typeface="Arial" panose="020B0604020202020204" pitchFamily="34" charset="0"/>
              </a:rPr>
              <a:t>If the AC signal applied at the input terminal will increase the reverse voltage, then the width of the depletion region will start increasing. Due to this, the drain current will starts decreasing. And again the small change in input will cause a large change across the load resistor. This performs the amplification action in JFET</a:t>
            </a:r>
          </a:p>
        </p:txBody>
      </p:sp>
    </p:spTree>
    <p:extLst>
      <p:ext uri="{BB962C8B-B14F-4D97-AF65-F5344CB8AC3E}">
        <p14:creationId xmlns:p14="http://schemas.microsoft.com/office/powerpoint/2010/main" val="62781312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92</TotalTime>
  <Words>1124</Words>
  <Application>Microsoft Office PowerPoint</Application>
  <PresentationFormat>Widescreen</PresentationFormat>
  <Paragraphs>48</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Algerian</vt:lpstr>
      <vt:lpstr>Arial</vt:lpstr>
      <vt:lpstr>Arial</vt:lpstr>
      <vt:lpstr>Avenir Next LT Pro</vt:lpstr>
      <vt:lpstr>Lato</vt:lpstr>
      <vt:lpstr>Sagona Book</vt:lpstr>
      <vt:lpstr>The Hand Extrablack</vt:lpstr>
      <vt:lpstr>Verdana</vt:lpstr>
      <vt:lpstr>BlobVTI</vt:lpstr>
      <vt:lpstr>JFET AS AN AMPLIFIER</vt:lpstr>
      <vt:lpstr>                         JFET AMPLIFIER</vt:lpstr>
      <vt:lpstr>JFET</vt:lpstr>
      <vt:lpstr>Working of JFET</vt:lpstr>
      <vt:lpstr>PowerPoint Presentation</vt:lpstr>
      <vt:lpstr>Working of JFET</vt:lpstr>
      <vt:lpstr>working</vt:lpstr>
      <vt:lpstr>PowerPoint Presentation</vt:lpstr>
      <vt:lpstr>PowerPoint Presentation</vt:lpstr>
      <vt:lpstr>PowerPoint Presentation</vt:lpstr>
      <vt:lpstr>PowerPoint Presentation</vt:lpstr>
      <vt:lpstr>TRANSCONDUCTANCE</vt:lpstr>
      <vt:lpstr>                AMPLIFICATION FACTOR</vt:lpstr>
      <vt:lpstr>                     AC DRAIN RESISTANCE  X  TRANSCONDUCTANCE</vt:lpstr>
      <vt:lpstr>               SIGNIFICANCE OF AMPLIFICATION</vt:lpstr>
      <vt:lpstr>JFET AMPLIFIER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APPLICATION OF JFET</vt:lpstr>
      <vt:lpstr>PowerPoint Presentation</vt:lpstr>
      <vt:lpstr>PowerPoint Presentation</vt:lpstr>
      <vt:lpstr>                                                              CS JFET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JFET AS AN AMPLIFIER</dc:title>
  <dc:creator>lakshmi prasadh</dc:creator>
  <cp:lastModifiedBy>lakshmi prasadh</cp:lastModifiedBy>
  <cp:revision>13</cp:revision>
  <dcterms:created xsi:type="dcterms:W3CDTF">2020-09-19T12:09:15Z</dcterms:created>
  <dcterms:modified xsi:type="dcterms:W3CDTF">2020-09-25T02:38:55Z</dcterms:modified>
</cp:coreProperties>
</file>